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393" r:id="rId2"/>
    <p:sldId id="405" r:id="rId3"/>
    <p:sldId id="407" r:id="rId4"/>
    <p:sldId id="471" r:id="rId5"/>
    <p:sldId id="516" r:id="rId6"/>
    <p:sldId id="444" r:id="rId7"/>
    <p:sldId id="498" r:id="rId8"/>
    <p:sldId id="390" r:id="rId9"/>
    <p:sldId id="524" r:id="rId10"/>
    <p:sldId id="435" r:id="rId11"/>
    <p:sldId id="447" r:id="rId12"/>
    <p:sldId id="437" r:id="rId13"/>
    <p:sldId id="520" r:id="rId14"/>
    <p:sldId id="496" r:id="rId15"/>
    <p:sldId id="434" r:id="rId16"/>
    <p:sldId id="449" r:id="rId17"/>
    <p:sldId id="450" r:id="rId18"/>
    <p:sldId id="438" r:id="rId19"/>
    <p:sldId id="451" r:id="rId20"/>
    <p:sldId id="476" r:id="rId21"/>
    <p:sldId id="391" r:id="rId22"/>
    <p:sldId id="527" r:id="rId23"/>
    <p:sldId id="477" r:id="rId24"/>
    <p:sldId id="478" r:id="rId25"/>
    <p:sldId id="480" r:id="rId26"/>
    <p:sldId id="487" r:id="rId27"/>
    <p:sldId id="488" r:id="rId28"/>
    <p:sldId id="489" r:id="rId29"/>
    <p:sldId id="517" r:id="rId30"/>
    <p:sldId id="518" r:id="rId31"/>
    <p:sldId id="519" r:id="rId32"/>
    <p:sldId id="475" r:id="rId33"/>
    <p:sldId id="506" r:id="rId34"/>
    <p:sldId id="507" r:id="rId35"/>
    <p:sldId id="508" r:id="rId36"/>
    <p:sldId id="509" r:id="rId37"/>
    <p:sldId id="510" r:id="rId38"/>
    <p:sldId id="511" r:id="rId39"/>
    <p:sldId id="525" r:id="rId40"/>
    <p:sldId id="522" r:id="rId41"/>
    <p:sldId id="529" r:id="rId42"/>
    <p:sldId id="512" r:id="rId43"/>
    <p:sldId id="521" r:id="rId44"/>
    <p:sldId id="515" r:id="rId45"/>
    <p:sldId id="499" r:id="rId46"/>
    <p:sldId id="501" r:id="rId47"/>
    <p:sldId id="502" r:id="rId48"/>
    <p:sldId id="430" r:id="rId49"/>
    <p:sldId id="526" r:id="rId50"/>
    <p:sldId id="417" r:id="rId51"/>
    <p:sldId id="469" r:id="rId52"/>
    <p:sldId id="440" r:id="rId53"/>
    <p:sldId id="47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4" pos="6244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" initials="J" lastIdx="1" clrIdx="0">
    <p:extLst>
      <p:ext uri="{19B8F6BF-5375-455C-9EA6-DF929625EA0E}">
        <p15:presenceInfo xmlns:p15="http://schemas.microsoft.com/office/powerpoint/2012/main" userId="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9A46"/>
    <a:srgbClr val="FCD901"/>
    <a:srgbClr val="045497"/>
    <a:srgbClr val="3B5485"/>
    <a:srgbClr val="6679A0"/>
    <a:srgbClr val="FFE699"/>
    <a:srgbClr val="F2F2F2"/>
    <a:srgbClr val="4472C4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5829" autoAdjust="0"/>
  </p:normalViewPr>
  <p:slideViewPr>
    <p:cSldViewPr snapToGrid="0">
      <p:cViewPr>
        <p:scale>
          <a:sx n="80" d="100"/>
          <a:sy n="80" d="100"/>
        </p:scale>
        <p:origin x="864" y="384"/>
      </p:cViewPr>
      <p:guideLst>
        <p:guide orient="horz" pos="2976"/>
        <p:guide pos="6244"/>
        <p:guide orient="horz" pos="3748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266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CDA98-FBB7-489D-90E8-92D0174E03CF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D1D25-1E67-46E6-B752-0B1D5E6C7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2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_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370DDC-8C36-4C25-B124-DE12426FDD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576" y="-56146"/>
            <a:ext cx="12503286" cy="70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CCF6C-619F-4426-A8EA-EAB70D639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Appendix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48786" y="823771"/>
            <a:ext cx="2190996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558226-F81F-4B23-B4AD-243594AEA220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F8D1EA-EB76-4A33-B2EF-3AF9B38F73FB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E915F8-3F45-4335-BA32-8D57C2450391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8535AA09-1226-4228-8F57-774D1043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/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75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레이아웃_선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Appendix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48786" y="823771"/>
            <a:ext cx="2190996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9A5C81-10F0-46EF-94CC-5832E5E5B157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701E3BC-2B8E-40C6-86DC-FA462852171C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F17978-B460-47E0-8538-0DB867FA0475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AB222BA0-1060-45FB-90D7-BB82018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50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00206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96C5995-9034-4F38-B80E-CEB0CDEA116A}"/>
              </a:ext>
            </a:extLst>
          </p:cNvPr>
          <p:cNvSpPr/>
          <p:nvPr userDrawn="1"/>
        </p:nvSpPr>
        <p:spPr>
          <a:xfrm rot="18760955">
            <a:off x="-3267387" y="-1550009"/>
            <a:ext cx="7904524" cy="3651688"/>
          </a:xfrm>
          <a:prstGeom prst="ellipse">
            <a:avLst/>
          </a:prstGeom>
          <a:noFill/>
          <a:ln w="381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2F7CEC-4896-4DE9-8C3A-536B1C216D85}"/>
              </a:ext>
            </a:extLst>
          </p:cNvPr>
          <p:cNvSpPr/>
          <p:nvPr userDrawn="1"/>
        </p:nvSpPr>
        <p:spPr>
          <a:xfrm rot="20880123">
            <a:off x="1251838" y="4342098"/>
            <a:ext cx="8973201" cy="5317679"/>
          </a:xfrm>
          <a:prstGeom prst="ellipse">
            <a:avLst/>
          </a:prstGeom>
          <a:noFill/>
          <a:ln w="508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5CC7D6-7D97-4A7B-A1A9-7A383C8AB160}"/>
              </a:ext>
            </a:extLst>
          </p:cNvPr>
          <p:cNvSpPr/>
          <p:nvPr userDrawn="1"/>
        </p:nvSpPr>
        <p:spPr>
          <a:xfrm rot="18469295">
            <a:off x="6649502" y="2826466"/>
            <a:ext cx="9251187" cy="5026047"/>
          </a:xfrm>
          <a:prstGeom prst="ellipse">
            <a:avLst/>
          </a:prstGeom>
          <a:noFill/>
          <a:ln w="85725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88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5ABA5-439F-4FC7-9770-98A25BE62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D3DF1E-F15E-4F07-B8C5-7D46CC3A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91CB4-0B4E-455D-BC10-1DF856C0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FEB2E-0CFC-45D4-BC38-685496BF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2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C0605-BC49-4B3C-A454-7E53EC6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3233F-3C71-4F19-80B4-891E4D83F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D1753-61FC-416B-9091-1BDD8475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FB52B-83B6-4DAF-806A-D11671CF6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36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8581F-C5B0-4263-9552-BF001EDF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1DACD-5CF8-4D5C-9DB3-F5F59355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B95E6-2108-461C-A84A-E60D3784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B6605-3C01-45D2-927D-ECC435F9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64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042C2-C457-40FC-9AE8-7FC55EA1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BCDFE-E2F2-466A-98FF-C310B0583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089E53-731E-4ACA-A41A-3DA446C95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461434-2032-4F1D-B1AD-59EE4477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18486D-2689-4317-871C-93AD4083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2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B67C5-7A15-4483-80C4-5B78473D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0A29F-8457-4265-BB32-C5C099691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E6886-6255-420E-87F3-F4FF46F91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914156-9344-4F74-B38C-0A440E671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7E0931-9A30-472F-8950-D5B86E5ED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31203D-4EF5-49F0-AFBA-9D074709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DEF9C5-FA38-40A2-A178-432B7247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61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C2A68-C6DA-4D57-BC95-B01AE81A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45C62-A3F5-4C6C-8C90-A15A7265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5664D7-34B2-48BF-9B28-89DA9470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02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1A7E3-E695-468F-88FC-154FF936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15521F-4034-44EF-9363-127716D9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E95790-2FC6-4BDF-9DD5-6AD54D9B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7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_2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7E61FE-E897-4142-A0D1-5F78FA9DA2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4668" y="-114299"/>
            <a:ext cx="12563881" cy="71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0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92823-0177-4BD6-9FB0-00461ECA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062C0-C5B3-4D22-8D56-4D5510411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D9E5B-6225-418F-B1DE-BD7AA4F01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192B0B-1615-481E-8AF8-54F14D91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7D318-5739-42F6-AC27-A9797576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38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A886B-6AFC-44B0-8395-AD9E4E7A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9CA14B-6AA7-4776-90E6-0839E226D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494232-558C-44E9-AEDA-62E3CD151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59344-5059-41D8-9301-7739483A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7C715-B83F-4645-8FD8-1C0B98C2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38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76A9C-0EEA-46F6-9270-18892727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94957-3AED-4CCD-A191-1355366A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5534E-BFC7-4D7C-9A66-120B4823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9B9DD-95FC-429F-BB67-E8854B8D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32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BE8E61-6749-4957-AA1F-448A54729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0AF7A1-C352-4A0F-A7F2-D8DF58085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54617-DF46-4264-A7E0-14681C16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364C1-C61A-4F9C-9D03-751083FC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9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파트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CCF6C-619F-4426-A8EA-EAB70D639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1043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A650E94-015B-4788-8EFB-39965287C793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F806C-9D5C-4D13-853E-95B2E9A84AAC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0610C1-3D81-493C-A5A5-DA32D83825EB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46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CCF6C-619F-4426-A8EA-EAB70D639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72849" y="823771"/>
            <a:ext cx="1451176" cy="7208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128560-E1EC-4AD9-B726-76FB58BB9273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F8A6B7-6578-474A-AD51-8AA11B04AC02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8C8F34-FBB3-4296-9CF8-6B784A15901B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7E88277A-1D92-40A5-91D8-360DF9B6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385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1 레이아웃_선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72849" y="823771"/>
            <a:ext cx="1451176" cy="7208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509F86-FB3D-45D4-B564-8A23AB007E47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BC9ADD-1542-47C2-AEC8-A7E475DD024C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B69BB3-648E-4070-8545-01EC7CE74529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824D3E8D-35C6-4CEF-808F-732B6998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97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2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CCF6C-619F-4426-A8EA-EAB70D639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64828" y="823771"/>
            <a:ext cx="1563972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C8FF71-2E25-41A4-9213-46E5DE3766DE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B743B4-D1A5-48E8-885A-7B343DD50006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44B2CE-EC78-4FAA-9F3E-E6BC30DE675A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43EE103F-C2B2-479B-9495-1F3245F1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/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2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2 레이아웃_선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64828" y="823771"/>
            <a:ext cx="1563972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415A89-010D-4389-AAEC-7025A8CE0B7B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F5B70C-3E34-4C9D-8BF5-87056DDFD750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89BDFA-CBA8-40E5-B5B1-9AC72C451F87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0A2D12A-A827-4ACD-954C-E4CD4F7A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66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3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CCF6C-619F-4426-A8EA-EAB70D6396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III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64828" y="823771"/>
            <a:ext cx="1692309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FA305E-B69A-410A-A339-94079FE05874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965CBA-F9F2-43F9-B904-68228C52CEEE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7601EA-C4B8-40F5-8FA2-928FDE84ECD0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034F1D7B-FFA3-46EA-A255-097B2641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파트3 레이아웃_선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BD6FB-66EC-4D8A-AB70-28D0C3DAECD7}"/>
              </a:ext>
            </a:extLst>
          </p:cNvPr>
          <p:cNvSpPr txBox="1"/>
          <p:nvPr userDrawn="1"/>
        </p:nvSpPr>
        <p:spPr>
          <a:xfrm>
            <a:off x="342900" y="291626"/>
            <a:ext cx="211292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Part.</a:t>
            </a:r>
            <a:r>
              <a:rPr lang="ko-KR" altLang="en-US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500" b="1" i="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Black" panose="02000A03000000020004" pitchFamily="50" charset="-127"/>
              </a:rPr>
              <a:t>III </a:t>
            </a:r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C451DF42-9D53-40B6-921F-2B67E251BC35}"/>
              </a:ext>
            </a:extLst>
          </p:cNvPr>
          <p:cNvCxnSpPr>
            <a:cxnSpLocks/>
          </p:cNvCxnSpPr>
          <p:nvPr userDrawn="1"/>
        </p:nvCxnSpPr>
        <p:spPr>
          <a:xfrm>
            <a:off x="1004647" y="830078"/>
            <a:ext cx="11198239" cy="104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BEB68EBD-24AB-4860-A689-2A88787E6532}"/>
              </a:ext>
            </a:extLst>
          </p:cNvPr>
          <p:cNvCxnSpPr>
            <a:cxnSpLocks/>
          </p:cNvCxnSpPr>
          <p:nvPr userDrawn="1"/>
        </p:nvCxnSpPr>
        <p:spPr>
          <a:xfrm>
            <a:off x="264828" y="823771"/>
            <a:ext cx="1692309" cy="0"/>
          </a:xfrm>
          <a:prstGeom prst="line">
            <a:avLst/>
          </a:prstGeom>
          <a:ln w="6985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BAD60E-EB99-4D4F-B62A-1BFD287BD027}"/>
              </a:ext>
            </a:extLst>
          </p:cNvPr>
          <p:cNvGrpSpPr/>
          <p:nvPr userDrawn="1"/>
        </p:nvGrpSpPr>
        <p:grpSpPr>
          <a:xfrm>
            <a:off x="0" y="6490901"/>
            <a:ext cx="12192000" cy="367099"/>
            <a:chOff x="0" y="6490901"/>
            <a:chExt cx="12192000" cy="3670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20B8B8-2123-48E6-B2F5-B36FA32E0D65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chemeClr val="bg1">
                    <a:lumMod val="65000"/>
                  </a:schemeClr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E3C357-C345-4466-A391-7DA7D7E9D872}"/>
                </a:ext>
              </a:extLst>
            </p:cNvPr>
            <p:cNvSpPr/>
            <p:nvPr userDrawn="1"/>
          </p:nvSpPr>
          <p:spPr>
            <a:xfrm>
              <a:off x="0" y="6561667"/>
              <a:ext cx="10093955" cy="2861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l"/>
              <a:r>
                <a:rPr lang="en-US" altLang="ko-KR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2022.10 | Final Project. </a:t>
              </a:r>
              <a:r>
                <a:rPr lang="ko-KR" altLang="en-US" sz="1000" b="1" spc="100" baseline="0" dirty="0" err="1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머신러닝을</a:t>
              </a:r>
              <a:r>
                <a:rPr lang="ko-KR" altLang="en-US" sz="1000" b="1" spc="100" baseline="0" dirty="0">
                  <a:solidFill>
                    <a:schemeClr val="bg1">
                      <a:lumMod val="65000"/>
                    </a:schemeClr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활용한 경기순환국면별 기업부실화 예측 모델</a:t>
              </a:r>
            </a:p>
          </p:txBody>
        </p:sp>
      </p:grp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CDB50CA6-FFC7-41E5-A5CC-30ADCF92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82BF59D-539D-4544-8799-1020E634EB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35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8032E0-549A-4000-AACB-6660C719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275CD-732B-4CB0-84DD-F69D938B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7050E-3CDC-489E-B831-3B4702239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A7A88-2F49-43EB-AF30-18C1C73A9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9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3" r:id="rId3"/>
    <p:sldLayoutId id="2147483661" r:id="rId4"/>
    <p:sldLayoutId id="2147483669" r:id="rId5"/>
    <p:sldLayoutId id="2147483662" r:id="rId6"/>
    <p:sldLayoutId id="2147483670" r:id="rId7"/>
    <p:sldLayoutId id="2147483663" r:id="rId8"/>
    <p:sldLayoutId id="2147483671" r:id="rId9"/>
    <p:sldLayoutId id="2147483664" r:id="rId10"/>
    <p:sldLayoutId id="2147483672" r:id="rId11"/>
    <p:sldLayoutId id="2147483666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60" r:id="rId19"/>
    <p:sldLayoutId id="2147483656" r:id="rId20"/>
    <p:sldLayoutId id="2147483657" r:id="rId21"/>
    <p:sldLayoutId id="2147483658" r:id="rId22"/>
    <p:sldLayoutId id="2147483659" r:id="rId2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3.png"/><Relationship Id="rId7" Type="http://schemas.openxmlformats.org/officeDocument/2006/relationships/image" Target="../media/image8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8FFD3-5403-4BA6-B3C9-214E530308C9}"/>
              </a:ext>
            </a:extLst>
          </p:cNvPr>
          <p:cNvSpPr txBox="1"/>
          <p:nvPr/>
        </p:nvSpPr>
        <p:spPr>
          <a:xfrm>
            <a:off x="9532408" y="4258015"/>
            <a:ext cx="1706996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la-Latn" altLang="ko-KR" sz="3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uæro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F1155-5AE5-4839-9D14-D9B39C3C313B}"/>
              </a:ext>
            </a:extLst>
          </p:cNvPr>
          <p:cNvSpPr txBox="1"/>
          <p:nvPr/>
        </p:nvSpPr>
        <p:spPr>
          <a:xfrm>
            <a:off x="800432" y="1037995"/>
            <a:ext cx="8939409" cy="1141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35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50" charset="-127"/>
              </a:rPr>
              <a:t>머신러닝을</a:t>
            </a: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50" charset="-127"/>
              </a:rPr>
              <a:t> 활용한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Medium" panose="02000603000000020004" pitchFamily="50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3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D27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50" charset="-127"/>
              </a:rPr>
              <a:t>경기순환국면별 기업부실화 예측 모델</a:t>
            </a:r>
            <a:endParaRPr lang="en-US" altLang="ko-KR" sz="35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9275F-2900-42CA-9A2C-DAF51385744B}"/>
              </a:ext>
            </a:extLst>
          </p:cNvPr>
          <p:cNvSpPr txBox="1"/>
          <p:nvPr/>
        </p:nvSpPr>
        <p:spPr>
          <a:xfrm>
            <a:off x="6905625" y="4888957"/>
            <a:ext cx="4333779" cy="1340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50" charset="-127"/>
              </a:rPr>
              <a:t>Ubion</a:t>
            </a:r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금융 빅데이터 분석 과정 </a:t>
            </a:r>
            <a:r>
              <a:rPr lang="en-US" altLang="ko-KR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4</a:t>
            </a:r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기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Final Project | </a:t>
            </a:r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최종 발표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2022.</a:t>
            </a:r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10. 07</a:t>
            </a:r>
          </a:p>
        </p:txBody>
      </p:sp>
    </p:spTree>
    <p:extLst>
      <p:ext uri="{BB962C8B-B14F-4D97-AF65-F5344CB8AC3E}">
        <p14:creationId xmlns:p14="http://schemas.microsoft.com/office/powerpoint/2010/main" val="208757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2B5AA4-99A1-407A-967B-C0736E30AA63}"/>
              </a:ext>
            </a:extLst>
          </p:cNvPr>
          <p:cNvGrpSpPr/>
          <p:nvPr/>
        </p:nvGrpSpPr>
        <p:grpSpPr>
          <a:xfrm>
            <a:off x="323508" y="2797550"/>
            <a:ext cx="9244932" cy="3493184"/>
            <a:chOff x="518249" y="2797550"/>
            <a:chExt cx="9244932" cy="349318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FF645E7-9E20-4B51-8AFD-7C9A3A67E1ED}"/>
                </a:ext>
              </a:extLst>
            </p:cNvPr>
            <p:cNvSpPr/>
            <p:nvPr/>
          </p:nvSpPr>
          <p:spPr>
            <a:xfrm>
              <a:off x="518249" y="2797550"/>
              <a:ext cx="9244932" cy="3493184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F3DACE-69F4-4804-BB10-71E906B40BDC}"/>
                </a:ext>
              </a:extLst>
            </p:cNvPr>
            <p:cNvSpPr txBox="1"/>
            <p:nvPr/>
          </p:nvSpPr>
          <p:spPr>
            <a:xfrm>
              <a:off x="677866" y="2861733"/>
              <a:ext cx="1621686" cy="368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7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수집 데이터</a:t>
              </a:r>
              <a:endParaRPr lang="en-US" altLang="ko-KR" sz="17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DDBCDA-CF18-4DC4-9B19-D185FC664B02}"/>
                </a:ext>
              </a:extLst>
            </p:cNvPr>
            <p:cNvSpPr txBox="1"/>
            <p:nvPr/>
          </p:nvSpPr>
          <p:spPr>
            <a:xfrm>
              <a:off x="690829" y="3274034"/>
              <a:ext cx="2059296" cy="77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ko-KR" altLang="en-US" sz="11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선행논문에서 참고한</a:t>
              </a:r>
              <a:endParaRPr lang="en-US" altLang="ko-KR" sz="11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ko-KR" altLang="en-US" sz="14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재무비율 총 </a:t>
              </a:r>
              <a:r>
                <a:rPr lang="en-US" altLang="ko-KR" sz="14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49</a:t>
              </a:r>
              <a:r>
                <a:rPr lang="ko-KR" altLang="en-US" sz="14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개</a:t>
              </a:r>
              <a:endParaRPr lang="en-US" altLang="ko-KR" sz="14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en-US" altLang="ko-KR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( </a:t>
              </a:r>
              <a:r>
                <a:rPr lang="ko-KR" altLang="en-US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후보 </a:t>
              </a:r>
              <a:r>
                <a:rPr lang="en-US" altLang="ko-KR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Feature</a:t>
              </a:r>
              <a:r>
                <a:rPr lang="ko-KR" altLang="en-US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)</a:t>
              </a:r>
              <a:r>
                <a:rPr lang="ko-KR" altLang="en-US" sz="1100" spc="-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endParaRPr lang="en-US" altLang="ko-KR" sz="1100" spc="-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0" name="Straight Connector 33">
              <a:extLst>
                <a:ext uri="{FF2B5EF4-FFF2-40B4-BE49-F238E27FC236}">
                  <a16:creationId xmlns:a16="http://schemas.microsoft.com/office/drawing/2014/main" id="{D6339901-EF9D-4366-89A6-A56E8B90E94C}"/>
                </a:ext>
              </a:extLst>
            </p:cNvPr>
            <p:cNvCxnSpPr>
              <a:cxnSpLocks/>
            </p:cNvCxnSpPr>
            <p:nvPr/>
          </p:nvCxnSpPr>
          <p:spPr>
            <a:xfrm>
              <a:off x="626411" y="2857993"/>
              <a:ext cx="0" cy="3297273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53A056-4C38-4380-BDDC-DCEEFD9B999E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52D3FF3-7EF1-4349-897D-0EB379DAF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6860"/>
              </p:ext>
            </p:extLst>
          </p:nvPr>
        </p:nvGraphicFramePr>
        <p:xfrm>
          <a:off x="2043350" y="3048003"/>
          <a:ext cx="7303839" cy="2960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451">
                  <a:extLst>
                    <a:ext uri="{9D8B030D-6E8A-4147-A177-3AD203B41FA5}">
                      <a16:colId xmlns:a16="http://schemas.microsoft.com/office/drawing/2014/main" val="2303172771"/>
                    </a:ext>
                  </a:extLst>
                </a:gridCol>
                <a:gridCol w="1805060">
                  <a:extLst>
                    <a:ext uri="{9D8B030D-6E8A-4147-A177-3AD203B41FA5}">
                      <a16:colId xmlns:a16="http://schemas.microsoft.com/office/drawing/2014/main" val="4199833160"/>
                    </a:ext>
                  </a:extLst>
                </a:gridCol>
                <a:gridCol w="1364805">
                  <a:extLst>
                    <a:ext uri="{9D8B030D-6E8A-4147-A177-3AD203B41FA5}">
                      <a16:colId xmlns:a16="http://schemas.microsoft.com/office/drawing/2014/main" val="3462190387"/>
                    </a:ext>
                  </a:extLst>
                </a:gridCol>
                <a:gridCol w="1588718">
                  <a:extLst>
                    <a:ext uri="{9D8B030D-6E8A-4147-A177-3AD203B41FA5}">
                      <a16:colId xmlns:a16="http://schemas.microsoft.com/office/drawing/2014/main" val="3012374862"/>
                    </a:ext>
                  </a:extLst>
                </a:gridCol>
                <a:gridCol w="1364805">
                  <a:extLst>
                    <a:ext uri="{9D8B030D-6E8A-4147-A177-3AD203B41FA5}">
                      <a16:colId xmlns:a16="http://schemas.microsoft.com/office/drawing/2014/main" val="38846828"/>
                    </a:ext>
                  </a:extLst>
                </a:gridCol>
              </a:tblGrid>
              <a:tr h="2661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성장성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안정성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(12)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생산성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(9)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수익성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(14)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활동성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(8)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1597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총자본증가율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자기자본구성비율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종업원 </a:t>
                      </a:r>
                      <a:r>
                        <a:rPr lang="en-US" altLang="ko-KR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인당 부가가치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매출액영업이익률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총자본회전율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333838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영업이익증가율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유동비율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노동장비율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매출액순이익률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자기자본회전율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665576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순이익증가율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당좌비율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기계장비율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총자산순이익률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타인자본회전율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118604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자기자본증가율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현금비율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자본집약도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총자산영업이익률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유동자산회전율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93089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매출액 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재고자산 대 순운전자본비율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총자본투자효율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자기자본영업이익률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당좌자산회전율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497120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종업원수 증가율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매출채권 대 매입채무비율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설비투자효율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자기자본순이익률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재고자산회전율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216168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부채비율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기계투자효율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금융비용부담률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매출채권회전율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66926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이자보상비율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부가가치율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순운전자본회전율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417986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Cash Flow 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부채비율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노동소득분배율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사내유보 대 자기자본 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33655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Cash Flow 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차입금비율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주당 매출액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95744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Cash Flow 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총자본비율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주당순이익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61927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Cash Flow </a:t>
                      </a:r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매출액비율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주당현금흐름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752412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주당순자산가치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97276"/>
                  </a:ext>
                </a:extLst>
              </a:tr>
              <a:tr h="1924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유보율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55296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590540-A500-4728-8483-DBD7EB03344C}"/>
              </a:ext>
            </a:extLst>
          </p:cNvPr>
          <p:cNvGrpSpPr/>
          <p:nvPr/>
        </p:nvGrpSpPr>
        <p:grpSpPr>
          <a:xfrm>
            <a:off x="6015002" y="1125222"/>
            <a:ext cx="3544970" cy="1456265"/>
            <a:chOff x="6125073" y="1023620"/>
            <a:chExt cx="3544970" cy="145626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494E42-043B-4459-B604-CF4291639130}"/>
                </a:ext>
              </a:extLst>
            </p:cNvPr>
            <p:cNvSpPr/>
            <p:nvPr/>
          </p:nvSpPr>
          <p:spPr>
            <a:xfrm>
              <a:off x="6125073" y="1023620"/>
              <a:ext cx="3544970" cy="1456265"/>
            </a:xfrm>
            <a:prstGeom prst="rect">
              <a:avLst/>
            </a:prstGeom>
            <a:solidFill>
              <a:srgbClr val="F2F2F2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0D38E-BC00-4CAE-B183-CC0F3330F8EC}"/>
                </a:ext>
              </a:extLst>
            </p:cNvPr>
            <p:cNvCxnSpPr>
              <a:cxnSpLocks/>
            </p:cNvCxnSpPr>
            <p:nvPr/>
          </p:nvCxnSpPr>
          <p:spPr>
            <a:xfrm>
              <a:off x="6218266" y="1130303"/>
              <a:ext cx="0" cy="1260000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AB6752-C352-48EC-84BF-7FA0034D6155}"/>
                </a:ext>
              </a:extLst>
            </p:cNvPr>
            <p:cNvSpPr txBox="1"/>
            <p:nvPr/>
          </p:nvSpPr>
          <p:spPr>
            <a:xfrm>
              <a:off x="6262050" y="1111118"/>
              <a:ext cx="2196177" cy="3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7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출처  </a:t>
              </a:r>
              <a:r>
                <a:rPr lang="ko-KR" altLang="en-US" sz="14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및</a:t>
              </a: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 </a:t>
              </a: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 </a:t>
              </a: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수집 기간 </a:t>
              </a:r>
              <a:endParaRPr lang="en-US" altLang="ko-KR" sz="17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95113-E1AC-4182-87BE-53DB8E148BBC}"/>
                </a:ext>
              </a:extLst>
            </p:cNvPr>
            <p:cNvSpPr txBox="1"/>
            <p:nvPr/>
          </p:nvSpPr>
          <p:spPr>
            <a:xfrm>
              <a:off x="6297775" y="1460428"/>
              <a:ext cx="287162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TS 2000, DART</a:t>
              </a: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 - IFRS</a:t>
              </a:r>
              <a:r>
                <a:rPr lang="ko-KR" altLang="en-US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기준  </a:t>
              </a: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2011 </a:t>
              </a:r>
              <a:r>
                <a:rPr lang="ko-KR" altLang="en-US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2020 </a:t>
              </a:r>
              <a:r>
                <a:rPr lang="ko-KR" altLang="en-US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 </a:t>
              </a:r>
              <a:endParaRPr lang="en-US" altLang="ko-KR" sz="13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 - </a:t>
              </a:r>
              <a:r>
                <a:rPr lang="en-US" altLang="ko-KR" sz="1300" spc="-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Gaap</a:t>
              </a: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기준 </a:t>
              </a:r>
              <a:r>
                <a:rPr lang="en-US" altLang="ko-KR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2010 </a:t>
              </a:r>
              <a:r>
                <a:rPr lang="ko-KR" altLang="en-US" sz="13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endParaRPr lang="en-US" altLang="ko-KR" sz="13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3404C-E7A2-4046-9C06-42E50BE37041}"/>
              </a:ext>
            </a:extLst>
          </p:cNvPr>
          <p:cNvGrpSpPr/>
          <p:nvPr/>
        </p:nvGrpSpPr>
        <p:grpSpPr>
          <a:xfrm>
            <a:off x="2382859" y="1125222"/>
            <a:ext cx="3640566" cy="1439331"/>
            <a:chOff x="7975170" y="973668"/>
            <a:chExt cx="3640566" cy="14393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3B8A23-5BC8-49FB-AFDC-048AB30B5AD9}"/>
                </a:ext>
              </a:extLst>
            </p:cNvPr>
            <p:cNvSpPr/>
            <p:nvPr/>
          </p:nvSpPr>
          <p:spPr>
            <a:xfrm>
              <a:off x="7975170" y="973668"/>
              <a:ext cx="3640566" cy="1439331"/>
            </a:xfrm>
            <a:prstGeom prst="rect">
              <a:avLst/>
            </a:prstGeom>
            <a:solidFill>
              <a:srgbClr val="F2F2F2">
                <a:alpha val="7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Straight Connector 33">
              <a:extLst>
                <a:ext uri="{FF2B5EF4-FFF2-40B4-BE49-F238E27FC236}">
                  <a16:creationId xmlns:a16="http://schemas.microsoft.com/office/drawing/2014/main" id="{1BA43AEC-E5E8-4BD2-AA8A-CA67E6EF7CB2}"/>
                </a:ext>
              </a:extLst>
            </p:cNvPr>
            <p:cNvCxnSpPr>
              <a:cxnSpLocks/>
            </p:cNvCxnSpPr>
            <p:nvPr/>
          </p:nvCxnSpPr>
          <p:spPr>
            <a:xfrm>
              <a:off x="8039540" y="1059884"/>
              <a:ext cx="0" cy="1260000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0DBC17-AE18-4597-90B5-58620B37F9F8}"/>
                </a:ext>
              </a:extLst>
            </p:cNvPr>
            <p:cNvSpPr txBox="1"/>
            <p:nvPr/>
          </p:nvSpPr>
          <p:spPr>
            <a:xfrm>
              <a:off x="8103911" y="1044231"/>
              <a:ext cx="1021433" cy="36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7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수집 대상</a:t>
              </a:r>
              <a:endParaRPr lang="en-US" altLang="ko-KR" sz="17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7742CD-E693-4D17-889E-7D9595396D4C}"/>
                </a:ext>
              </a:extLst>
            </p:cNvPr>
            <p:cNvSpPr txBox="1"/>
            <p:nvPr/>
          </p:nvSpPr>
          <p:spPr>
            <a:xfrm>
              <a:off x="8147695" y="1368140"/>
              <a:ext cx="3302878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KOSPI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KOSDAQ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상장 기업 中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결산 기준월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12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 및 보험업을 제외한 모든 업종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311C23-80E6-4995-A415-EDA9A1D3FA83}"/>
              </a:ext>
            </a:extLst>
          </p:cNvPr>
          <p:cNvGrpSpPr/>
          <p:nvPr/>
        </p:nvGrpSpPr>
        <p:grpSpPr>
          <a:xfrm>
            <a:off x="9571020" y="1854200"/>
            <a:ext cx="2233818" cy="3878578"/>
            <a:chOff x="9679218" y="1923042"/>
            <a:chExt cx="2233818" cy="38785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7CED267-9EA3-4D4B-BAB0-23618E8244E6}"/>
                </a:ext>
              </a:extLst>
            </p:cNvPr>
            <p:cNvSpPr/>
            <p:nvPr/>
          </p:nvSpPr>
          <p:spPr>
            <a:xfrm>
              <a:off x="9679218" y="1923042"/>
              <a:ext cx="2233818" cy="3878578"/>
            </a:xfrm>
            <a:prstGeom prst="roundRect">
              <a:avLst>
                <a:gd name="adj" fmla="val 6866"/>
              </a:avLst>
            </a:pr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52000" rtlCol="0" anchor="b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 – IFRS </a:t>
              </a:r>
              <a:r>
                <a:rPr lang="ko-KR" altLang="en-US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</a:t>
              </a:r>
              <a:r>
                <a:rPr lang="en-US" altLang="ko-KR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marL="355600" indent="-261938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2,456 </a:t>
              </a:r>
              <a:r>
                <a:rPr lang="ko-KR" altLang="en-US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회사</a:t>
              </a:r>
              <a:endParaRPr lang="en-US" altLang="ko-KR" sz="1500" spc="3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55600" indent="-261938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20,947 </a:t>
              </a:r>
              <a:r>
                <a:rPr lang="ko-KR" altLang="en-US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데이터</a:t>
              </a:r>
              <a:endParaRPr lang="en-US" altLang="ko-KR" sz="1500" spc="3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spc="3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</a:t>
              </a:r>
              <a:endParaRPr lang="en-US" altLang="ko-KR" sz="1500" spc="3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C6AE255-A9BE-42D7-BDCD-BD95F7D3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6887" y="2357862"/>
              <a:ext cx="1553451" cy="1553451"/>
            </a:xfrm>
            <a:prstGeom prst="rect">
              <a:avLst/>
            </a:prstGeom>
          </p:spPr>
        </p:pic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5F4D6C8A-BA09-452F-891A-04743483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13" y="1362075"/>
            <a:ext cx="1001078" cy="10010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8146FF-5DEA-4F73-B0C1-DB3BC9D11455}"/>
              </a:ext>
            </a:extLst>
          </p:cNvPr>
          <p:cNvSpPr/>
          <p:nvPr/>
        </p:nvSpPr>
        <p:spPr>
          <a:xfrm>
            <a:off x="6136901" y="2405120"/>
            <a:ext cx="3392885" cy="61076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2010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연속성을 고려할 필요가 있는 데이터를 위해 수집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e.g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레이블 지정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성장성 지표 계산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900" i="1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A4763F-96B0-4939-A0D2-BEC05AB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7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91795-1D1B-4FCC-85A2-8CB47CB4C716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정제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dirty="0" err="1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이상치 처리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793946-1531-4167-A16B-F2AFAAD5E9FE}"/>
              </a:ext>
            </a:extLst>
          </p:cNvPr>
          <p:cNvGrpSpPr/>
          <p:nvPr/>
        </p:nvGrpSpPr>
        <p:grpSpPr>
          <a:xfrm>
            <a:off x="142874" y="3209926"/>
            <a:ext cx="2991865" cy="3315713"/>
            <a:chOff x="142874" y="3209926"/>
            <a:chExt cx="2991865" cy="3315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A442A4-0506-4C1F-A30D-21385C0B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74" y="3533774"/>
              <a:ext cx="2991865" cy="2991865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1EDA43D-8DB9-470C-B3D1-B11E215D8D5E}"/>
                </a:ext>
              </a:extLst>
            </p:cNvPr>
            <p:cNvSpPr/>
            <p:nvPr/>
          </p:nvSpPr>
          <p:spPr>
            <a:xfrm>
              <a:off x="953007" y="320992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58205D-CED5-4ED1-A7FB-D34C34F1AF43}"/>
                </a:ext>
              </a:extLst>
            </p:cNvPr>
            <p:cNvSpPr/>
            <p:nvPr/>
          </p:nvSpPr>
          <p:spPr>
            <a:xfrm>
              <a:off x="1193081" y="3752849"/>
              <a:ext cx="468000" cy="46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6FAF46-E72E-4413-A5F2-5C3A02F7F265}"/>
              </a:ext>
            </a:extLst>
          </p:cNvPr>
          <p:cNvSpPr txBox="1"/>
          <p:nvPr/>
        </p:nvSpPr>
        <p:spPr>
          <a:xfrm>
            <a:off x="504165" y="1018043"/>
            <a:ext cx="11086890" cy="813211"/>
          </a:xfrm>
          <a:prstGeom prst="roundRect">
            <a:avLst>
              <a:gd name="adj" fmla="val 6788"/>
            </a:avLst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sz="1500" b="1" spc="2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NaN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500" b="1" spc="2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TS2000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및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DART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사업보고서 확인하여 대체 </a:t>
            </a:r>
            <a:endParaRPr lang="en-US" altLang="ko-KR" sz="1500" b="1" spc="2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88FDFBF-6042-4400-BC8A-588C1AC5E83E}"/>
              </a:ext>
            </a:extLst>
          </p:cNvPr>
          <p:cNvGrpSpPr/>
          <p:nvPr/>
        </p:nvGrpSpPr>
        <p:grpSpPr>
          <a:xfrm>
            <a:off x="4203253" y="4937658"/>
            <a:ext cx="7501796" cy="1283320"/>
            <a:chOff x="4203253" y="4742920"/>
            <a:chExt cx="7501796" cy="128332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143D4AE-B123-4B60-BAF4-1AC4C5ECF945}"/>
                </a:ext>
              </a:extLst>
            </p:cNvPr>
            <p:cNvSpPr/>
            <p:nvPr/>
          </p:nvSpPr>
          <p:spPr>
            <a:xfrm>
              <a:off x="4203253" y="4742920"/>
              <a:ext cx="7501796" cy="1283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101DD2-7EE8-447A-A7FB-EC3E0B39487B}"/>
                </a:ext>
              </a:extLst>
            </p:cNvPr>
            <p:cNvSpPr txBox="1"/>
            <p:nvPr/>
          </p:nvSpPr>
          <p:spPr>
            <a:xfrm>
              <a:off x="4403932" y="4865456"/>
              <a:ext cx="3997908" cy="3398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&lt; 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주요 사례 </a:t>
              </a: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2 &gt;  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생산성 지표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8" name="Straight Connector 33">
              <a:extLst>
                <a:ext uri="{FF2B5EF4-FFF2-40B4-BE49-F238E27FC236}">
                  <a16:creationId xmlns:a16="http://schemas.microsoft.com/office/drawing/2014/main" id="{4AAC3591-6638-47C4-9E5F-D6B9B296CD40}"/>
                </a:ext>
              </a:extLst>
            </p:cNvPr>
            <p:cNvCxnSpPr>
              <a:cxnSpLocks/>
            </p:cNvCxnSpPr>
            <p:nvPr/>
          </p:nvCxnSpPr>
          <p:spPr>
            <a:xfrm>
              <a:off x="4352478" y="4857687"/>
              <a:ext cx="0" cy="1060513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01CCB3-C5AF-4F57-8154-E590F1E9E08A}"/>
                </a:ext>
              </a:extLst>
            </p:cNvPr>
            <p:cNvSpPr txBox="1"/>
            <p:nvPr/>
          </p:nvSpPr>
          <p:spPr>
            <a:xfrm>
              <a:off x="4526556" y="5238511"/>
              <a:ext cx="7064499" cy="62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종업원 수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결측치를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각 기업별 평균으로 대체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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대체 값을 활용하여 계산한 값으로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생산성 지표에 존재하던 </a:t>
              </a:r>
              <a:r>
                <a:rPr lang="ko-KR" altLang="en-US" sz="13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결측치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대체 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0DDD9C4-C1D4-4058-9637-E80D51FC3F17}"/>
              </a:ext>
            </a:extLst>
          </p:cNvPr>
          <p:cNvGrpSpPr/>
          <p:nvPr/>
        </p:nvGrpSpPr>
        <p:grpSpPr>
          <a:xfrm>
            <a:off x="4209087" y="2009786"/>
            <a:ext cx="7501796" cy="2950198"/>
            <a:chOff x="4209087" y="2153722"/>
            <a:chExt cx="7501796" cy="295019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E5712E6-C077-4CB4-810A-24ACF812A5FF}"/>
                </a:ext>
              </a:extLst>
            </p:cNvPr>
            <p:cNvSpPr/>
            <p:nvPr/>
          </p:nvSpPr>
          <p:spPr>
            <a:xfrm>
              <a:off x="4209087" y="2153722"/>
              <a:ext cx="7501796" cy="2950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E578FC-D1AC-461A-AF87-043C87F1C7B5}"/>
                </a:ext>
              </a:extLst>
            </p:cNvPr>
            <p:cNvSpPr txBox="1"/>
            <p:nvPr/>
          </p:nvSpPr>
          <p:spPr>
            <a:xfrm>
              <a:off x="4409766" y="2305747"/>
              <a:ext cx="3997908" cy="33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&lt; 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주요 사례 </a:t>
              </a: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1 &gt;  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성장성 지표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2" name="Straight Connector 33">
              <a:extLst>
                <a:ext uri="{FF2B5EF4-FFF2-40B4-BE49-F238E27FC236}">
                  <a16:creationId xmlns:a16="http://schemas.microsoft.com/office/drawing/2014/main" id="{6EC46472-62D2-4DE3-AE59-66C3C7231F7A}"/>
                </a:ext>
              </a:extLst>
            </p:cNvPr>
            <p:cNvCxnSpPr>
              <a:cxnSpLocks/>
            </p:cNvCxnSpPr>
            <p:nvPr/>
          </p:nvCxnSpPr>
          <p:spPr>
            <a:xfrm>
              <a:off x="4358312" y="2281676"/>
              <a:ext cx="0" cy="2612969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2AA12F6-58D8-4D18-8627-DC185F55CB5E}"/>
                </a:ext>
              </a:extLst>
            </p:cNvPr>
            <p:cNvGrpSpPr/>
            <p:nvPr/>
          </p:nvGrpSpPr>
          <p:grpSpPr>
            <a:xfrm>
              <a:off x="4538225" y="2655369"/>
              <a:ext cx="6855189" cy="2192572"/>
              <a:chOff x="4538225" y="2655369"/>
              <a:chExt cx="6855189" cy="2192572"/>
            </a:xfrm>
            <a:noFill/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76DB84-30D7-489D-B6DD-A308827968FB}"/>
                  </a:ext>
                </a:extLst>
              </p:cNvPr>
              <p:cNvSpPr txBox="1"/>
              <p:nvPr/>
            </p:nvSpPr>
            <p:spPr>
              <a:xfrm>
                <a:off x="4538225" y="2797387"/>
                <a:ext cx="6855189" cy="189539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기본</a:t>
                </a: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계산식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</a:t>
                </a: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endParaRPr lang="en-US" altLang="ko-KR" sz="5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500"/>
                  </a:spcAft>
                </a:pP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전기가 적자</a:t>
                </a:r>
                <a:r>
                  <a:rPr lang="en-US" altLang="ko-KR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마이너스 값</a:t>
                </a:r>
                <a:r>
                  <a:rPr lang="en-US" altLang="ko-KR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이고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당기가 흑자</a:t>
                </a:r>
                <a:r>
                  <a:rPr lang="en-US" altLang="ko-KR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플러스 값</a:t>
                </a:r>
                <a:r>
                  <a:rPr lang="en-US" altLang="ko-KR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r>
                  <a:rPr lang="ko-KR" altLang="en-US" sz="11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 경우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증가율이 왜곡되는 경우 발생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조건에 따라 계산식 변형하여 값 대체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전기 데이터가 적자이고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당기 데이터가 흑자인 경우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E3D8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조건부 </a:t>
                </a: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계산식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</a:t>
                </a:r>
                <a:r>
                  <a:rPr lang="ko-KR" altLang="en-US" sz="13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sz="13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A76CF0-BCDF-47A6-81DA-040CFFE52802}"/>
                  </a:ext>
                </a:extLst>
              </p:cNvPr>
              <p:cNvGrpSpPr/>
              <p:nvPr/>
            </p:nvGrpSpPr>
            <p:grpSpPr>
              <a:xfrm>
                <a:off x="5822164" y="2655369"/>
                <a:ext cx="2286157" cy="636072"/>
                <a:chOff x="2117775" y="3064155"/>
                <a:chExt cx="2286157" cy="636072"/>
              </a:xfrm>
              <a:grpFill/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D797A68-EA09-441C-A0F8-6D8330654453}"/>
                    </a:ext>
                  </a:extLst>
                </p:cNvPr>
                <p:cNvSpPr txBox="1"/>
                <p:nvPr/>
              </p:nvSpPr>
              <p:spPr>
                <a:xfrm>
                  <a:off x="2117775" y="3064155"/>
                  <a:ext cx="2234702" cy="63607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spcAft>
                      <a:spcPts val="1000"/>
                    </a:spcAft>
                  </a:pP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당기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</a:t>
                  </a: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– 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전기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</a:t>
                  </a: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</a:t>
                  </a:r>
                </a:p>
                <a:p>
                  <a:pPr algn="ctr">
                    <a:lnSpc>
                      <a:spcPct val="100000"/>
                    </a:lnSpc>
                    <a:spcAft>
                      <a:spcPts val="1000"/>
                    </a:spcAft>
                  </a:pP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|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전기 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</a:t>
                  </a: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|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76676935-1A89-44A4-8317-6014C69F96F9}"/>
                    </a:ext>
                  </a:extLst>
                </p:cNvPr>
                <p:cNvCxnSpPr>
                  <a:cxnSpLocks/>
                  <a:stCxn id="49" idx="1"/>
                </p:cNvCxnSpPr>
                <p:nvPr/>
              </p:nvCxnSpPr>
              <p:spPr>
                <a:xfrm flipV="1">
                  <a:off x="2117775" y="3374497"/>
                  <a:ext cx="2286157" cy="7694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4B67445-878F-41C8-93E4-D6D9DADA7F55}"/>
                  </a:ext>
                </a:extLst>
              </p:cNvPr>
              <p:cNvGrpSpPr/>
              <p:nvPr/>
            </p:nvGrpSpPr>
            <p:grpSpPr>
              <a:xfrm>
                <a:off x="5822164" y="4211869"/>
                <a:ext cx="2286157" cy="636072"/>
                <a:chOff x="2117775" y="3064155"/>
                <a:chExt cx="2286157" cy="636072"/>
              </a:xfrm>
              <a:grpFill/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473965F-1F3B-4628-931E-2FC873BF984F}"/>
                    </a:ext>
                  </a:extLst>
                </p:cNvPr>
                <p:cNvSpPr txBox="1"/>
                <p:nvPr/>
              </p:nvSpPr>
              <p:spPr>
                <a:xfrm>
                  <a:off x="2117775" y="3064155"/>
                  <a:ext cx="2234702" cy="63607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spcAft>
                      <a:spcPts val="1000"/>
                    </a:spcAft>
                  </a:pP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당기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</a:t>
                  </a: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– 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전기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</a:t>
                  </a:r>
                  <a:r>
                    <a:rPr lang="en-US" altLang="ko-KR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</a:t>
                  </a:r>
                </a:p>
                <a:p>
                  <a:pPr algn="ctr">
                    <a:lnSpc>
                      <a:spcPct val="100000"/>
                    </a:lnSpc>
                    <a:spcAft>
                      <a:spcPts val="1000"/>
                    </a:spcAft>
                  </a:pP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E3D8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당기</a:t>
                  </a:r>
                  <a:r>
                    <a:rPr lang="ko-KR" altLang="en-US" sz="135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</a:t>
                  </a:r>
                  <a:endParaRPr lang="en-US" altLang="ko-KR" sz="135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16C1BDE0-F0C9-46A4-BF73-C7033E81388F}"/>
                    </a:ext>
                  </a:extLst>
                </p:cNvPr>
                <p:cNvCxnSpPr>
                  <a:cxnSpLocks/>
                  <a:stCxn id="56" idx="1"/>
                </p:cNvCxnSpPr>
                <p:nvPr/>
              </p:nvCxnSpPr>
              <p:spPr>
                <a:xfrm flipV="1">
                  <a:off x="2117775" y="3374497"/>
                  <a:ext cx="2286157" cy="7694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D58FBF-13D3-4010-B56C-6FB43AA9375B}"/>
              </a:ext>
            </a:extLst>
          </p:cNvPr>
          <p:cNvGrpSpPr/>
          <p:nvPr/>
        </p:nvGrpSpPr>
        <p:grpSpPr>
          <a:xfrm>
            <a:off x="1124673" y="2457450"/>
            <a:ext cx="2506364" cy="1235880"/>
            <a:chOff x="9608925" y="1686807"/>
            <a:chExt cx="2168439" cy="123805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6DF0A4D-43AC-4D47-A00F-2F46406EF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4575" y="1716516"/>
              <a:ext cx="1758222" cy="1162155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2402E01-DED3-467F-9858-0CB7CC8DD1C3}"/>
                </a:ext>
              </a:extLst>
            </p:cNvPr>
            <p:cNvSpPr/>
            <p:nvPr/>
          </p:nvSpPr>
          <p:spPr>
            <a:xfrm>
              <a:off x="9608925" y="1686807"/>
              <a:ext cx="2168439" cy="12380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6C8310-0CB8-4D54-8ED4-7A58C69DD537}"/>
                </a:ext>
              </a:extLst>
            </p:cNvPr>
            <p:cNvSpPr txBox="1"/>
            <p:nvPr/>
          </p:nvSpPr>
          <p:spPr>
            <a:xfrm>
              <a:off x="10188526" y="1937079"/>
              <a:ext cx="1231730" cy="39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Replace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BF30B4-8CF1-427A-A8CF-F48F0CA6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91795-1D1B-4FCC-85A2-8CB47CB4C716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정제 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2/2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삭제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endParaRPr lang="ko-KR" altLang="en-US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ACA99F-D546-43D5-A594-C630D26319A0}"/>
              </a:ext>
            </a:extLst>
          </p:cNvPr>
          <p:cNvSpPr/>
          <p:nvPr/>
        </p:nvSpPr>
        <p:spPr>
          <a:xfrm>
            <a:off x="499202" y="4328033"/>
            <a:ext cx="7744003" cy="1701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E1A4E-1E3D-49F8-998A-CD0E47D6AAEB}"/>
              </a:ext>
            </a:extLst>
          </p:cNvPr>
          <p:cNvSpPr txBox="1"/>
          <p:nvPr/>
        </p:nvSpPr>
        <p:spPr>
          <a:xfrm>
            <a:off x="699882" y="4443015"/>
            <a:ext cx="3997908" cy="33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rPr>
              <a:t>Etc. </a:t>
            </a:r>
          </a:p>
        </p:txBody>
      </p: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DA83A54D-2BD9-43A1-97C7-612F5AE1F4AD}"/>
              </a:ext>
            </a:extLst>
          </p:cNvPr>
          <p:cNvCxnSpPr>
            <a:cxnSpLocks/>
          </p:cNvCxnSpPr>
          <p:nvPr/>
        </p:nvCxnSpPr>
        <p:spPr>
          <a:xfrm>
            <a:off x="648428" y="4456219"/>
            <a:ext cx="0" cy="1397246"/>
          </a:xfrm>
          <a:prstGeom prst="line">
            <a:avLst/>
          </a:prstGeom>
          <a:solidFill>
            <a:srgbClr val="FFC000"/>
          </a:solidFill>
          <a:ln w="28575" cap="rnd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FB3C13-8170-4A0F-A50C-9593B6500B56}"/>
              </a:ext>
            </a:extLst>
          </p:cNvPr>
          <p:cNvSpPr txBox="1"/>
          <p:nvPr/>
        </p:nvSpPr>
        <p:spPr>
          <a:xfrm>
            <a:off x="828341" y="4858452"/>
            <a:ext cx="685518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회계 기준에 맞는 데이터가 없는 경우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spc="2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스팩주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법인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 회사 등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spc="2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 개발업종 및 기술 특례 상장 기업 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결산월이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월이 아닌 기업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5A1569-D01C-4F75-A43C-6DB280EBE221}"/>
              </a:ext>
            </a:extLst>
          </p:cNvPr>
          <p:cNvSpPr/>
          <p:nvPr/>
        </p:nvSpPr>
        <p:spPr>
          <a:xfrm>
            <a:off x="499203" y="2871717"/>
            <a:ext cx="7744003" cy="1455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93BF4-51C1-46EF-B167-01E9AE422CA7}"/>
              </a:ext>
            </a:extLst>
          </p:cNvPr>
          <p:cNvSpPr txBox="1"/>
          <p:nvPr/>
        </p:nvSpPr>
        <p:spPr>
          <a:xfrm>
            <a:off x="699883" y="3024800"/>
            <a:ext cx="3997908" cy="33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rPr>
              <a:t>중복 데이터가 존재하는 기업</a:t>
            </a:r>
            <a:endParaRPr lang="en-US" altLang="ko-KR" sz="15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60FDE3-662F-414E-BB8F-CF8DAEF68857}"/>
              </a:ext>
            </a:extLst>
          </p:cNvPr>
          <p:cNvCxnSpPr>
            <a:cxnSpLocks/>
          </p:cNvCxnSpPr>
          <p:nvPr/>
        </p:nvCxnSpPr>
        <p:spPr>
          <a:xfrm>
            <a:off x="648429" y="2968142"/>
            <a:ext cx="0" cy="1208340"/>
          </a:xfrm>
          <a:prstGeom prst="line">
            <a:avLst/>
          </a:prstGeom>
          <a:solidFill>
            <a:srgbClr val="FFC000"/>
          </a:solidFill>
          <a:ln w="28575" cap="rnd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00114D-A1CC-4FA9-9EC0-9FE671D92386}"/>
              </a:ext>
            </a:extLst>
          </p:cNvPr>
          <p:cNvSpPr txBox="1"/>
          <p:nvPr/>
        </p:nvSpPr>
        <p:spPr>
          <a:xfrm>
            <a:off x="828342" y="3440237"/>
            <a:ext cx="6855189" cy="58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상장     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회사명이 동일하나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거래소 코드가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 존재하는 경우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회사명 변경  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거래소 코드가 동일하나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회사명이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 존재하는 경우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B9496C-D1B9-4BB6-870C-7D0392CD0AA4}"/>
              </a:ext>
            </a:extLst>
          </p:cNvPr>
          <p:cNvSpPr/>
          <p:nvPr/>
        </p:nvSpPr>
        <p:spPr>
          <a:xfrm>
            <a:off x="499202" y="1059719"/>
            <a:ext cx="7744003" cy="171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88095A-460D-435D-B9BB-16C7E01F82A8}"/>
              </a:ext>
            </a:extLst>
          </p:cNvPr>
          <p:cNvSpPr txBox="1"/>
          <p:nvPr/>
        </p:nvSpPr>
        <p:spPr>
          <a:xfrm>
            <a:off x="725283" y="1222326"/>
            <a:ext cx="3997908" cy="33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rPr>
              <a:t>부실기업 여부를 정의하기 어려운 기업</a:t>
            </a:r>
            <a:endParaRPr lang="en-US" altLang="ko-KR" sz="15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41" name="Straight Connector 33">
            <a:extLst>
              <a:ext uri="{FF2B5EF4-FFF2-40B4-BE49-F238E27FC236}">
                <a16:creationId xmlns:a16="http://schemas.microsoft.com/office/drawing/2014/main" id="{82FE74A5-CB14-4515-94B9-BEEBDDF5A953}"/>
              </a:ext>
            </a:extLst>
          </p:cNvPr>
          <p:cNvCxnSpPr>
            <a:cxnSpLocks/>
          </p:cNvCxnSpPr>
          <p:nvPr/>
        </p:nvCxnSpPr>
        <p:spPr>
          <a:xfrm>
            <a:off x="648428" y="1175193"/>
            <a:ext cx="0" cy="1545739"/>
          </a:xfrm>
          <a:prstGeom prst="line">
            <a:avLst/>
          </a:prstGeom>
          <a:solidFill>
            <a:srgbClr val="FFC000"/>
          </a:solidFill>
          <a:ln w="28575" cap="rnd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42EE289-60E5-4858-803D-10AA41B1BBB2}"/>
              </a:ext>
            </a:extLst>
          </p:cNvPr>
          <p:cNvSpPr txBox="1"/>
          <p:nvPr/>
        </p:nvSpPr>
        <p:spPr>
          <a:xfrm>
            <a:off x="853742" y="1637763"/>
            <a:ext cx="685518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재무데이터가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년도 이하만 존재하는 기업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상장일이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이후인 기업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상장일 이전 데이터 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재무비율 계산에만 활용하고 삭제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8F8E021-0E75-445B-AAF8-2F65E1F9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460" y="3198173"/>
            <a:ext cx="2390931" cy="2568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F1C66C46-3900-4493-82F2-D401FAECB600}"/>
              </a:ext>
            </a:extLst>
          </p:cNvPr>
          <p:cNvGrpSpPr/>
          <p:nvPr/>
        </p:nvGrpSpPr>
        <p:grpSpPr>
          <a:xfrm>
            <a:off x="9287935" y="1603403"/>
            <a:ext cx="2506364" cy="1544796"/>
            <a:chOff x="9608925" y="1716516"/>
            <a:chExt cx="2168439" cy="1238056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761B356-E016-41B3-81FB-656CDB93B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4575" y="1716516"/>
              <a:ext cx="1758222" cy="1162155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2F3C6B6-532D-476B-9169-A89A21A5CC7D}"/>
                </a:ext>
              </a:extLst>
            </p:cNvPr>
            <p:cNvSpPr/>
            <p:nvPr/>
          </p:nvSpPr>
          <p:spPr>
            <a:xfrm>
              <a:off x="9608925" y="1716516"/>
              <a:ext cx="2168439" cy="12380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998FE0-E1EE-4489-82AB-1CF11A5EBC60}"/>
                </a:ext>
              </a:extLst>
            </p:cNvPr>
            <p:cNvSpPr txBox="1"/>
            <p:nvPr/>
          </p:nvSpPr>
          <p:spPr>
            <a:xfrm>
              <a:off x="10188526" y="1987542"/>
              <a:ext cx="1231730" cy="498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DROP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D94327-AA44-4569-9DB2-DF653940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019972-C1F7-4FE4-9B91-A75AC9796FF7}"/>
              </a:ext>
            </a:extLst>
          </p:cNvPr>
          <p:cNvGrpSpPr/>
          <p:nvPr/>
        </p:nvGrpSpPr>
        <p:grpSpPr>
          <a:xfrm>
            <a:off x="210159" y="1855250"/>
            <a:ext cx="5782492" cy="3924216"/>
            <a:chOff x="86056" y="1233129"/>
            <a:chExt cx="5782492" cy="39242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EB998E0-DB27-4D5F-86FF-82C1525E596F}"/>
                </a:ext>
              </a:extLst>
            </p:cNvPr>
            <p:cNvSpPr/>
            <p:nvPr/>
          </p:nvSpPr>
          <p:spPr>
            <a:xfrm>
              <a:off x="86056" y="1233129"/>
              <a:ext cx="5782492" cy="3924216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algn="ctr"/>
              <a:r>
                <a:rPr lang="ko-KR" altLang="en-US" sz="1300" b="1" dirty="0" err="1">
                  <a:solidFill>
                    <a:srgbClr val="2E487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결측치</a:t>
              </a:r>
              <a:r>
                <a:rPr lang="ko-KR" altLang="en-US" sz="1300" b="1" dirty="0">
                  <a:solidFill>
                    <a:srgbClr val="2E487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en-US" altLang="ko-KR" sz="1300" b="1" dirty="0">
                  <a:solidFill>
                    <a:srgbClr val="2E487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 </a:t>
              </a:r>
              <a:r>
                <a:rPr lang="ko-KR" altLang="en-US" sz="1300" b="1" dirty="0">
                  <a:solidFill>
                    <a:srgbClr val="2E487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 처리 </a:t>
              </a:r>
              <a:r>
                <a:rPr lang="ko-KR" altLang="en-US" sz="13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</a:t>
              </a:r>
              <a:r>
                <a:rPr lang="ko-KR" altLang="en-US" sz="1300" b="1" dirty="0">
                  <a:solidFill>
                    <a:srgbClr val="2E487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데이터셋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9634EE-8A19-4FBF-86F3-812908B7F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5"/>
            <a:stretch/>
          </p:blipFill>
          <p:spPr>
            <a:xfrm>
              <a:off x="190243" y="1770327"/>
              <a:ext cx="5628024" cy="3317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E9A43E-B439-44CF-B212-31372FB79D92}"/>
              </a:ext>
            </a:extLst>
          </p:cNvPr>
          <p:cNvSpPr/>
          <p:nvPr/>
        </p:nvSpPr>
        <p:spPr>
          <a:xfrm>
            <a:off x="6193154" y="1855250"/>
            <a:ext cx="5782492" cy="392421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ko-KR" altLang="en-US" sz="1300" b="1" dirty="0" err="1">
                <a:solidFill>
                  <a:srgbClr val="2E48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sz="1300" b="1" dirty="0">
                <a:solidFill>
                  <a:srgbClr val="2E48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300" b="1" dirty="0">
                <a:solidFill>
                  <a:srgbClr val="2E48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1300" b="1" dirty="0">
                <a:solidFill>
                  <a:srgbClr val="2E48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처리 </a:t>
            </a:r>
            <a:r>
              <a:rPr lang="ko-KR" altLang="en-US" sz="13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r>
              <a:rPr lang="ko-KR" altLang="en-US" sz="1300" b="1" dirty="0">
                <a:solidFill>
                  <a:srgbClr val="2E48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데이터셋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C621BD-EA8F-4706-B895-7D6A033DB669}"/>
              </a:ext>
            </a:extLst>
          </p:cNvPr>
          <p:cNvSpPr/>
          <p:nvPr/>
        </p:nvSpPr>
        <p:spPr>
          <a:xfrm>
            <a:off x="1924049" y="333721"/>
            <a:ext cx="91154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정제 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시각화</a:t>
            </a:r>
            <a:endParaRPr lang="ko-KR" altLang="en-US" sz="17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EA1C3A-CAF5-418A-A256-36FB1475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23020">
            <a:off x="5607816" y="1127174"/>
            <a:ext cx="1214230" cy="1214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A469CF-C21D-4A14-8682-491DD106F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4"/>
          <a:stretch/>
        </p:blipFill>
        <p:spPr>
          <a:xfrm>
            <a:off x="6257267" y="2347705"/>
            <a:ext cx="5654256" cy="3311606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C94531E-A670-4B18-A7D5-AD8BC624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2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6A161B-9FF3-4B89-B4C6-AE9474BC05BB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 민감 업종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580682-5703-4F93-AF56-8461C2471B4D}"/>
              </a:ext>
            </a:extLst>
          </p:cNvPr>
          <p:cNvGrpSpPr/>
          <p:nvPr/>
        </p:nvGrpSpPr>
        <p:grpSpPr>
          <a:xfrm>
            <a:off x="6527322" y="1028596"/>
            <a:ext cx="5326865" cy="4800808"/>
            <a:chOff x="6465594" y="1013045"/>
            <a:chExt cx="5326865" cy="48008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42FD70-69B5-4ADD-B9C1-AAF8693D5241}"/>
                </a:ext>
              </a:extLst>
            </p:cNvPr>
            <p:cNvGrpSpPr/>
            <p:nvPr/>
          </p:nvGrpSpPr>
          <p:grpSpPr>
            <a:xfrm>
              <a:off x="6465594" y="1496074"/>
              <a:ext cx="5326865" cy="4317779"/>
              <a:chOff x="5847814" y="1540268"/>
              <a:chExt cx="5326865" cy="431777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5EB068B-A176-4B46-B450-8F3596E76275}"/>
                  </a:ext>
                </a:extLst>
              </p:cNvPr>
              <p:cNvSpPr/>
              <p:nvPr/>
            </p:nvSpPr>
            <p:spPr>
              <a:xfrm>
                <a:off x="5847814" y="1540268"/>
                <a:ext cx="5326865" cy="413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1. 2018,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금융위원회 은행정책과 공시자료</a:t>
                </a: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</a:t>
                </a: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기업 대출 종류 별 대손충당금 </a:t>
                </a:r>
                <a:r>
                  <a:rPr lang="ko-KR" altLang="en-US" sz="13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적립률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비교 자료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2. 2010,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경제정보센터 </a:t>
                </a: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|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경기종합지수 설명 자료 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3. 2020, </a:t>
                </a:r>
                <a:r>
                  <a:rPr lang="ko-KR" altLang="en-US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중앙일보 기사  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B138AE-8463-48E5-9EBF-9C43EECC3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327" y="2259204"/>
                <a:ext cx="3529040" cy="173417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107A3C7-6DF5-4E7D-B2A8-CE6120C6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5327" y="4966239"/>
                <a:ext cx="4300296" cy="891808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0BA81C-2C89-4E53-8406-F6F9B68CADCE}"/>
                </a:ext>
              </a:extLst>
            </p:cNvPr>
            <p:cNvSpPr/>
            <p:nvPr/>
          </p:nvSpPr>
          <p:spPr>
            <a:xfrm>
              <a:off x="6465594" y="1013045"/>
              <a:ext cx="3428390" cy="5227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ko-KR" altLang="en-US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 자료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64E17E-F879-4383-85B7-A0120303013C}"/>
              </a:ext>
            </a:extLst>
          </p:cNvPr>
          <p:cNvGrpSpPr/>
          <p:nvPr/>
        </p:nvGrpSpPr>
        <p:grpSpPr>
          <a:xfrm>
            <a:off x="620176" y="1818749"/>
            <a:ext cx="5783389" cy="2670762"/>
            <a:chOff x="616266" y="1534989"/>
            <a:chExt cx="5783389" cy="26707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74C501-836D-4C33-9795-EBBAA0DBE502}"/>
                </a:ext>
              </a:extLst>
            </p:cNvPr>
            <p:cNvSpPr txBox="1"/>
            <p:nvPr/>
          </p:nvSpPr>
          <p:spPr>
            <a:xfrm>
              <a:off x="703196" y="1534989"/>
              <a:ext cx="5696459" cy="658598"/>
            </a:xfrm>
            <a:prstGeom prst="roundRect">
              <a:avLst>
                <a:gd name="adj" fmla="val 4992"/>
              </a:avLst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경기민감업종</a:t>
              </a:r>
              <a:r>
                <a:rPr lang="en-US" altLang="ko-KR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*</a:t>
              </a:r>
              <a:r>
                <a:rPr lang="ko-KR" altLang="en-US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구분  </a:t>
              </a:r>
              <a:r>
                <a:rPr lang="ko-KR" altLang="en-US" sz="13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</a:t>
              </a:r>
              <a:r>
                <a:rPr lang="ko-KR" altLang="en-US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</a:t>
              </a:r>
              <a:r>
                <a:rPr lang="en-US" altLang="ko-KR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Dummy </a:t>
              </a:r>
              <a:r>
                <a:rPr lang="ko-KR" altLang="en-US" sz="15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변수 생성</a:t>
              </a:r>
              <a:endPara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45A46E-8851-4ECF-9A95-30458D083E41}"/>
                </a:ext>
              </a:extLst>
            </p:cNvPr>
            <p:cNvGrpSpPr/>
            <p:nvPr/>
          </p:nvGrpSpPr>
          <p:grpSpPr>
            <a:xfrm>
              <a:off x="616266" y="2080618"/>
              <a:ext cx="5050498" cy="2125133"/>
              <a:chOff x="578161" y="1637586"/>
              <a:chExt cx="5050498" cy="212513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D6438FE-4595-42AE-BD95-38FCB8360001}"/>
                  </a:ext>
                </a:extLst>
              </p:cNvPr>
              <p:cNvSpPr/>
              <p:nvPr/>
            </p:nvSpPr>
            <p:spPr>
              <a:xfrm>
                <a:off x="578161" y="1637586"/>
                <a:ext cx="4460563" cy="21251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Straight Connector 33">
                <a:extLst>
                  <a:ext uri="{FF2B5EF4-FFF2-40B4-BE49-F238E27FC236}">
                    <a16:creationId xmlns:a16="http://schemas.microsoft.com/office/drawing/2014/main" id="{07C02AB2-6B4F-4282-B002-1EE31B1DE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040" y="1721980"/>
                <a:ext cx="0" cy="1922555"/>
              </a:xfrm>
              <a:prstGeom prst="line">
                <a:avLst/>
              </a:prstGeom>
              <a:solidFill>
                <a:srgbClr val="FFC000"/>
              </a:solidFill>
              <a:ln w="28575" cap="rnd">
                <a:solidFill>
                  <a:schemeClr val="accent5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F30620-BE19-4497-8B94-684F1E513758}"/>
                  </a:ext>
                </a:extLst>
              </p:cNvPr>
              <p:cNvSpPr txBox="1"/>
              <p:nvPr/>
            </p:nvSpPr>
            <p:spPr>
              <a:xfrm>
                <a:off x="853130" y="1772287"/>
                <a:ext cx="4775529" cy="185319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건설업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도매 및 소매업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부동산업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숙박 및 음식점업 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임대업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b="1" spc="2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제조업</a:t>
                </a:r>
                <a:endParaRPr lang="en-US" altLang="ko-KR" sz="1300" b="1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A52D257-F9BD-4676-98BD-CCC63E4BFDA6}"/>
                  </a:ext>
                </a:extLst>
              </p:cNvPr>
              <p:cNvSpPr/>
              <p:nvPr/>
            </p:nvSpPr>
            <p:spPr>
              <a:xfrm>
                <a:off x="2623648" y="2121182"/>
                <a:ext cx="1884939" cy="1116757"/>
              </a:xfrm>
              <a:prstGeom prst="roundRect">
                <a:avLst>
                  <a:gd name="adj" fmla="val 7601"/>
                </a:avLst>
              </a:prstGeom>
              <a:noFill/>
              <a:ln w="38100">
                <a:solidFill>
                  <a:srgbClr val="045497"/>
                </a:solidFill>
                <a:prstDash val="sysDot"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민감 업종  </a:t>
                </a:r>
                <a:r>
                  <a:rPr lang="en-US" altLang="ko-KR" sz="1600" b="1" dirty="0"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= 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그 외 업종 </a:t>
                </a:r>
                <a:r>
                  <a:rPr lang="en-US" altLang="ko-KR" sz="1600" b="1" dirty="0"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= 0</a:t>
                </a:r>
                <a:endParaRPr lang="ko-KR" altLang="en-US" sz="1600" b="1" dirty="0"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42ED2F-1538-4308-9ABB-151E5B543592}"/>
              </a:ext>
            </a:extLst>
          </p:cNvPr>
          <p:cNvGrpSpPr/>
          <p:nvPr/>
        </p:nvGrpSpPr>
        <p:grpSpPr>
          <a:xfrm>
            <a:off x="4262221" y="4085346"/>
            <a:ext cx="1725825" cy="1704500"/>
            <a:chOff x="486034" y="2400184"/>
            <a:chExt cx="3327260" cy="32540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ED1F7A-3EF8-47CD-9BD2-1CEA4E6F6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4" y="2400184"/>
              <a:ext cx="3094415" cy="309441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DDD530-AF43-4F07-9D27-48EC9B655789}"/>
                </a:ext>
              </a:extLst>
            </p:cNvPr>
            <p:cNvSpPr/>
            <p:nvPr/>
          </p:nvSpPr>
          <p:spPr>
            <a:xfrm>
              <a:off x="697875" y="2400186"/>
              <a:ext cx="3115419" cy="325404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A747E-0C66-4CB6-8C87-F1450632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8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E5E5DD-3207-4502-845E-BD76E0FA970E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30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Labeling </a:t>
            </a:r>
            <a:endParaRPr lang="ko-KR" altLang="en-US" sz="30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ACD5236-D65C-4C30-9CF1-24C3192523B6}"/>
              </a:ext>
            </a:extLst>
          </p:cNvPr>
          <p:cNvGrpSpPr/>
          <p:nvPr/>
        </p:nvGrpSpPr>
        <p:grpSpPr>
          <a:xfrm>
            <a:off x="463438" y="2781300"/>
            <a:ext cx="11150824" cy="2972150"/>
            <a:chOff x="463438" y="2781300"/>
            <a:chExt cx="11150824" cy="29721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F935AB-4FCC-4B57-BF49-63FC9DC6EDC1}"/>
                </a:ext>
              </a:extLst>
            </p:cNvPr>
            <p:cNvGrpSpPr/>
            <p:nvPr/>
          </p:nvGrpSpPr>
          <p:grpSpPr>
            <a:xfrm>
              <a:off x="811636" y="4446577"/>
              <a:ext cx="10563217" cy="334191"/>
              <a:chOff x="2158781" y="4721488"/>
              <a:chExt cx="7089994" cy="33419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84DC25A-BF68-42E4-9F1E-7F525963F720}"/>
                  </a:ext>
                </a:extLst>
              </p:cNvPr>
              <p:cNvSpPr/>
              <p:nvPr/>
            </p:nvSpPr>
            <p:spPr>
              <a:xfrm>
                <a:off x="2158781" y="4721488"/>
                <a:ext cx="1417999" cy="3341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6367CEE-21AC-4054-924A-99686862B2B0}"/>
                  </a:ext>
                </a:extLst>
              </p:cNvPr>
              <p:cNvSpPr/>
              <p:nvPr/>
            </p:nvSpPr>
            <p:spPr>
              <a:xfrm>
                <a:off x="3576780" y="4721488"/>
                <a:ext cx="1417999" cy="33419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FAE566-7A3F-44C3-8CFD-FDD5ED6D4B7A}"/>
                  </a:ext>
                </a:extLst>
              </p:cNvPr>
              <p:cNvSpPr/>
              <p:nvPr/>
            </p:nvSpPr>
            <p:spPr>
              <a:xfrm>
                <a:off x="4994779" y="4721488"/>
                <a:ext cx="1417999" cy="334191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부실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AB83EB-21D0-4202-89A0-4BF894CA928B}"/>
                  </a:ext>
                </a:extLst>
              </p:cNvPr>
              <p:cNvSpPr/>
              <p:nvPr/>
            </p:nvSpPr>
            <p:spPr>
              <a:xfrm>
                <a:off x="6412777" y="4721488"/>
                <a:ext cx="1417999" cy="33419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삭제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97B1E8-8504-4D61-8376-AC64A94EB32A}"/>
                  </a:ext>
                </a:extLst>
              </p:cNvPr>
              <p:cNvSpPr/>
              <p:nvPr/>
            </p:nvSpPr>
            <p:spPr>
              <a:xfrm>
                <a:off x="7830776" y="4721488"/>
                <a:ext cx="1417999" cy="33419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삭제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F19D7C5-ABDD-44EA-A9E5-9A01C8B46828}"/>
                </a:ext>
              </a:extLst>
            </p:cNvPr>
            <p:cNvGrpSpPr/>
            <p:nvPr/>
          </p:nvGrpSpPr>
          <p:grpSpPr>
            <a:xfrm>
              <a:off x="1517387" y="3113211"/>
              <a:ext cx="9086304" cy="292388"/>
              <a:chOff x="2986549" y="4735683"/>
              <a:chExt cx="6882311" cy="34635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072A27-99AE-48AC-BCF1-CB16D9AD7DB1}"/>
                  </a:ext>
                </a:extLst>
              </p:cNvPr>
              <p:cNvSpPr txBox="1"/>
              <p:nvPr/>
            </p:nvSpPr>
            <p:spPr>
              <a:xfrm>
                <a:off x="2986549" y="4735683"/>
                <a:ext cx="445845" cy="3463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2011</a:t>
                </a:r>
                <a:endParaRPr lang="ko-KR" altLang="en-US" sz="13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486602-2B5A-4D92-BF07-19C4472D3D7D}"/>
                  </a:ext>
                </a:extLst>
              </p:cNvPr>
              <p:cNvSpPr txBox="1"/>
              <p:nvPr/>
            </p:nvSpPr>
            <p:spPr>
              <a:xfrm>
                <a:off x="4600504" y="4735683"/>
                <a:ext cx="445845" cy="3463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2012</a:t>
                </a:r>
                <a:endParaRPr lang="ko-KR" altLang="en-US" sz="13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561A02-7EA2-42C6-8902-FD0F94902FEF}"/>
                  </a:ext>
                </a:extLst>
              </p:cNvPr>
              <p:cNvSpPr txBox="1"/>
              <p:nvPr/>
            </p:nvSpPr>
            <p:spPr>
              <a:xfrm>
                <a:off x="6229558" y="4735683"/>
                <a:ext cx="445845" cy="3463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2013</a:t>
                </a:r>
                <a:endParaRPr lang="ko-KR" altLang="en-US" sz="13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5AF060-12B0-436E-ABFF-2ECBD61753A8}"/>
                  </a:ext>
                </a:extLst>
              </p:cNvPr>
              <p:cNvSpPr txBox="1"/>
              <p:nvPr/>
            </p:nvSpPr>
            <p:spPr>
              <a:xfrm>
                <a:off x="7800895" y="4735683"/>
                <a:ext cx="445845" cy="3463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2014</a:t>
                </a:r>
                <a:endParaRPr lang="ko-KR" altLang="en-US" sz="13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109BC8-E719-4983-B9C1-0EF47863CC97}"/>
                  </a:ext>
                </a:extLst>
              </p:cNvPr>
              <p:cNvSpPr txBox="1"/>
              <p:nvPr/>
            </p:nvSpPr>
            <p:spPr>
              <a:xfrm>
                <a:off x="9423015" y="4735683"/>
                <a:ext cx="445845" cy="3463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2015</a:t>
                </a:r>
                <a:endParaRPr lang="ko-KR" altLang="en-US" sz="13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135276A-6BCF-4C88-9811-DBA2439E5AD4}"/>
                </a:ext>
              </a:extLst>
            </p:cNvPr>
            <p:cNvGrpSpPr/>
            <p:nvPr/>
          </p:nvGrpSpPr>
          <p:grpSpPr>
            <a:xfrm>
              <a:off x="811636" y="3793097"/>
              <a:ext cx="10563226" cy="189653"/>
              <a:chOff x="2370083" y="5090120"/>
              <a:chExt cx="8000985" cy="22465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352B5B4-64A4-48E8-AB56-A147BB0AC7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083" y="5196870"/>
                <a:ext cx="8000985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0B0A81D-CE5C-4196-A49D-916A0CF30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0674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D804AA6-D608-42C8-8869-5A323873A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5189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60E0685-D011-4D16-9861-4959541FD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1068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EC8F654-E46C-4109-8BC4-69DC93277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083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2B7F36D-CEF4-4160-B9DC-05BA923363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477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7059169-1AB0-45FC-8D4A-C9B69039F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171" y="5090120"/>
                <a:ext cx="0" cy="2246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00FB1A8-403A-4E64-A901-E20118A76D51}"/>
                </a:ext>
              </a:extLst>
            </p:cNvPr>
            <p:cNvGrpSpPr/>
            <p:nvPr/>
          </p:nvGrpSpPr>
          <p:grpSpPr>
            <a:xfrm>
              <a:off x="6263084" y="3304418"/>
              <a:ext cx="912429" cy="1035589"/>
              <a:chOff x="6156847" y="3340326"/>
              <a:chExt cx="912429" cy="103558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5D56DD-C716-445B-8919-F1283B883602}"/>
                  </a:ext>
                </a:extLst>
              </p:cNvPr>
              <p:cNvSpPr txBox="1"/>
              <p:nvPr/>
            </p:nvSpPr>
            <p:spPr>
              <a:xfrm>
                <a:off x="6156847" y="4098916"/>
                <a:ext cx="91242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사건 </a:t>
                </a:r>
                <a:r>
                  <a:rPr lang="en-US" altLang="ko-KR" sz="12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2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10D21A9-D81E-434B-8615-0A5BBC1E7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35083" y="3340326"/>
                <a:ext cx="660706" cy="660706"/>
              </a:xfrm>
              <a:prstGeom prst="rect">
                <a:avLst/>
              </a:prstGeom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16B5723-9F7F-4A91-A9EA-1EBAD3962070}"/>
                </a:ext>
              </a:extLst>
            </p:cNvPr>
            <p:cNvGrpSpPr/>
            <p:nvPr/>
          </p:nvGrpSpPr>
          <p:grpSpPr>
            <a:xfrm>
              <a:off x="9287294" y="3312911"/>
              <a:ext cx="912429" cy="1045114"/>
              <a:chOff x="6147322" y="3340326"/>
              <a:chExt cx="912429" cy="104511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97EE52-BBFF-40C4-833F-4672490716BF}"/>
                  </a:ext>
                </a:extLst>
              </p:cNvPr>
              <p:cNvSpPr txBox="1"/>
              <p:nvPr/>
            </p:nvSpPr>
            <p:spPr>
              <a:xfrm>
                <a:off x="6147322" y="4108441"/>
                <a:ext cx="91242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사건 </a:t>
                </a:r>
                <a:r>
                  <a:rPr lang="en-US" altLang="ko-KR" sz="12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2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DA9038D5-9344-4E04-8A01-3621A2D1C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35083" y="3340326"/>
                <a:ext cx="660706" cy="660706"/>
              </a:xfrm>
              <a:prstGeom prst="rect">
                <a:avLst/>
              </a:prstGeom>
            </p:spPr>
          </p:pic>
        </p:grp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381C0C99-00F0-4678-A3BE-68D89D4EA2E5}"/>
                </a:ext>
              </a:extLst>
            </p:cNvPr>
            <p:cNvSpPr/>
            <p:nvPr/>
          </p:nvSpPr>
          <p:spPr>
            <a:xfrm>
              <a:off x="880301" y="4917712"/>
              <a:ext cx="1980000" cy="430721"/>
            </a:xfrm>
            <a:prstGeom prst="roundRect">
              <a:avLst/>
            </a:prstGeom>
            <a:noFill/>
            <a:ln w="38100">
              <a:solidFill>
                <a:srgbClr val="045497"/>
              </a:solidFill>
              <a:prstDash val="sysDot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Label  0</a:t>
              </a:r>
              <a:endParaRPr lang="ko-KR" altLang="en-US" sz="1700" b="1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95FF5898-E703-4F73-8B14-C7E074DA2BBF}"/>
                </a:ext>
              </a:extLst>
            </p:cNvPr>
            <p:cNvSpPr/>
            <p:nvPr/>
          </p:nvSpPr>
          <p:spPr>
            <a:xfrm>
              <a:off x="3009900" y="4917712"/>
              <a:ext cx="1980000" cy="430721"/>
            </a:xfrm>
            <a:prstGeom prst="roundRect">
              <a:avLst/>
            </a:prstGeom>
            <a:noFill/>
            <a:ln w="38100">
              <a:solidFill>
                <a:srgbClr val="045497"/>
              </a:solidFill>
              <a:prstDash val="sysDot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b="1" dirty="0"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Label  1</a:t>
              </a:r>
              <a:endParaRPr lang="ko-KR" altLang="en-US" sz="1700" b="1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C8AD803-BDC7-411F-9BF6-A65DA96798E6}"/>
                </a:ext>
              </a:extLst>
            </p:cNvPr>
            <p:cNvSpPr/>
            <p:nvPr/>
          </p:nvSpPr>
          <p:spPr>
            <a:xfrm>
              <a:off x="463438" y="2781300"/>
              <a:ext cx="11150824" cy="2972150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FDCEB-1294-4BF8-BCD3-D95366E47E14}"/>
              </a:ext>
            </a:extLst>
          </p:cNvPr>
          <p:cNvGrpSpPr/>
          <p:nvPr/>
        </p:nvGrpSpPr>
        <p:grpSpPr>
          <a:xfrm>
            <a:off x="463694" y="988456"/>
            <a:ext cx="5172647" cy="1623560"/>
            <a:chOff x="472161" y="988456"/>
            <a:chExt cx="5172647" cy="162356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D63940-B5F9-4231-B95E-FC15C9758FE8}"/>
                </a:ext>
              </a:extLst>
            </p:cNvPr>
            <p:cNvSpPr/>
            <p:nvPr/>
          </p:nvSpPr>
          <p:spPr>
            <a:xfrm>
              <a:off x="472161" y="988456"/>
              <a:ext cx="5160646" cy="1455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B872C1-3CDC-4196-A594-C239A724EA3C}"/>
                </a:ext>
              </a:extLst>
            </p:cNvPr>
            <p:cNvGrpSpPr/>
            <p:nvPr/>
          </p:nvGrpSpPr>
          <p:grpSpPr>
            <a:xfrm>
              <a:off x="621386" y="1118749"/>
              <a:ext cx="5023422" cy="1493267"/>
              <a:chOff x="621386" y="1118749"/>
              <a:chExt cx="5023422" cy="149326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6C8F-1122-48BB-9817-0E5596FE9E55}"/>
                  </a:ext>
                </a:extLst>
              </p:cNvPr>
              <p:cNvSpPr txBox="1"/>
              <p:nvPr/>
            </p:nvSpPr>
            <p:spPr>
              <a:xfrm>
                <a:off x="655906" y="1141539"/>
                <a:ext cx="3997908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부실 기업 정의 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43" name="Straight Connector 33">
                <a:extLst>
                  <a:ext uri="{FF2B5EF4-FFF2-40B4-BE49-F238E27FC236}">
                    <a16:creationId xmlns:a16="http://schemas.microsoft.com/office/drawing/2014/main" id="{38164B26-C88E-4740-B5CD-40C4F6B63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386" y="1118749"/>
                <a:ext cx="0" cy="1208340"/>
              </a:xfrm>
              <a:prstGeom prst="line">
                <a:avLst/>
              </a:prstGeom>
              <a:solidFill>
                <a:srgbClr val="FFC000"/>
              </a:solidFill>
              <a:ln w="28575" cap="rnd">
                <a:solidFill>
                  <a:schemeClr val="accent5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19353D-683F-451A-9DC7-394319FB72B8}"/>
                  </a:ext>
                </a:extLst>
              </p:cNvPr>
              <p:cNvSpPr txBox="1"/>
              <p:nvPr/>
            </p:nvSpPr>
            <p:spPr>
              <a:xfrm>
                <a:off x="784366" y="1556976"/>
                <a:ext cx="4860442" cy="58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연속 이자 보상 비율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미만에 해당하는 기업 </a:t>
                </a:r>
                <a:r>
                  <a:rPr lang="ko-KR" altLang="en-US" sz="13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또는</a:t>
                </a:r>
                <a:endPara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연속 매출액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20%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 감소한 기업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16BC301-2FE4-4F79-8D9E-FF800ED8A9A4}"/>
                  </a:ext>
                </a:extLst>
              </p:cNvPr>
              <p:cNvSpPr/>
              <p:nvPr/>
            </p:nvSpPr>
            <p:spPr>
              <a:xfrm>
                <a:off x="646381" y="2267083"/>
                <a:ext cx="4820390" cy="344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no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 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참고 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2011, 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한국은행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보고서 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| 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잠재 부실 중소기업의 현황 및 특징</a:t>
                </a:r>
                <a:endParaRPr lang="en-US" altLang="ko-KR" sz="1000" i="1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72576BB-B4E7-47A1-A0A5-0EB1649542F2}"/>
              </a:ext>
            </a:extLst>
          </p:cNvPr>
          <p:cNvGrpSpPr/>
          <p:nvPr/>
        </p:nvGrpSpPr>
        <p:grpSpPr>
          <a:xfrm>
            <a:off x="5823784" y="946076"/>
            <a:ext cx="5490626" cy="1455141"/>
            <a:chOff x="472161" y="988456"/>
            <a:chExt cx="5490626" cy="145514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C35135-7B44-467E-B496-14AB6B2D0C6D}"/>
                </a:ext>
              </a:extLst>
            </p:cNvPr>
            <p:cNvSpPr/>
            <p:nvPr/>
          </p:nvSpPr>
          <p:spPr>
            <a:xfrm>
              <a:off x="472161" y="988456"/>
              <a:ext cx="5490626" cy="1455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039B7AD-1EBE-4F59-8DFF-959C37189BAB}"/>
                </a:ext>
              </a:extLst>
            </p:cNvPr>
            <p:cNvGrpSpPr/>
            <p:nvPr/>
          </p:nvGrpSpPr>
          <p:grpSpPr>
            <a:xfrm>
              <a:off x="621386" y="1118749"/>
              <a:ext cx="5023422" cy="1208340"/>
              <a:chOff x="621386" y="1118749"/>
              <a:chExt cx="5023422" cy="120834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1747A6-A43A-4C65-8872-587099A56E30}"/>
                  </a:ext>
                </a:extLst>
              </p:cNvPr>
              <p:cNvSpPr txBox="1"/>
              <p:nvPr/>
            </p:nvSpPr>
            <p:spPr>
              <a:xfrm>
                <a:off x="655906" y="1141539"/>
                <a:ext cx="3997908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Labeling</a:t>
                </a: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52" name="Straight Connector 33">
                <a:extLst>
                  <a:ext uri="{FF2B5EF4-FFF2-40B4-BE49-F238E27FC236}">
                    <a16:creationId xmlns:a16="http://schemas.microsoft.com/office/drawing/2014/main" id="{18C78D9A-1D3F-44FD-A2E5-63541E897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386" y="1118749"/>
                <a:ext cx="0" cy="1208340"/>
              </a:xfrm>
              <a:prstGeom prst="line">
                <a:avLst/>
              </a:prstGeom>
              <a:solidFill>
                <a:srgbClr val="FFC000"/>
              </a:solidFill>
              <a:ln w="28575" cap="rnd">
                <a:solidFill>
                  <a:schemeClr val="accent5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3E37BF-2AFE-4DE9-97D1-654572BC8488}"/>
                  </a:ext>
                </a:extLst>
              </p:cNvPr>
              <p:cNvSpPr txBox="1"/>
              <p:nvPr/>
            </p:nvSpPr>
            <p:spPr>
              <a:xfrm>
                <a:off x="784366" y="1556976"/>
                <a:ext cx="4860442" cy="58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부실기업 조건에 해당되는 경우 전년도에 </a:t>
                </a: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 [ 1 ] 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부여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700"/>
                  </a:spcAft>
                </a:pP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발생 이후에는 해당 기업 데이터 삭제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1BA343-A227-438E-A4CE-651E38F0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1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350270-E84E-42B8-B780-AB427C409C74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 순환 국면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BF77978-E47B-4A8A-B4A5-5EEE90A3F7A1}"/>
              </a:ext>
            </a:extLst>
          </p:cNvPr>
          <p:cNvGrpSpPr/>
          <p:nvPr/>
        </p:nvGrpSpPr>
        <p:grpSpPr>
          <a:xfrm>
            <a:off x="472160" y="987347"/>
            <a:ext cx="4973430" cy="1601680"/>
            <a:chOff x="463693" y="987347"/>
            <a:chExt cx="4973430" cy="16016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361688-08C3-478A-95A2-A3E5325AEF41}"/>
                </a:ext>
              </a:extLst>
            </p:cNvPr>
            <p:cNvSpPr/>
            <p:nvPr/>
          </p:nvSpPr>
          <p:spPr>
            <a:xfrm>
              <a:off x="463693" y="987347"/>
              <a:ext cx="4973430" cy="160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4EC742-FBC0-4CC6-8694-EEF7C96A67E9}"/>
                </a:ext>
              </a:extLst>
            </p:cNvPr>
            <p:cNvSpPr txBox="1"/>
            <p:nvPr/>
          </p:nvSpPr>
          <p:spPr>
            <a:xfrm>
              <a:off x="647438" y="1140430"/>
              <a:ext cx="3997908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현재 경기 국면 </a:t>
              </a: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2" charset="-127"/>
                </a:rPr>
                <a:t>통계청 공식 자료</a:t>
              </a: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Straight Connector 33">
              <a:extLst>
                <a:ext uri="{FF2B5EF4-FFF2-40B4-BE49-F238E27FC236}">
                  <a16:creationId xmlns:a16="http://schemas.microsoft.com/office/drawing/2014/main" id="{9C61DF65-1F56-4C47-A679-1E94A312E820}"/>
                </a:ext>
              </a:extLst>
            </p:cNvPr>
            <p:cNvCxnSpPr>
              <a:cxnSpLocks/>
            </p:cNvCxnSpPr>
            <p:nvPr/>
          </p:nvCxnSpPr>
          <p:spPr>
            <a:xfrm>
              <a:off x="612918" y="1117640"/>
              <a:ext cx="0" cy="1290496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6BD0D-6EA5-4E97-BF2D-C46DC88F37E8}"/>
                </a:ext>
              </a:extLst>
            </p:cNvPr>
            <p:cNvSpPr txBox="1"/>
            <p:nvPr/>
          </p:nvSpPr>
          <p:spPr>
            <a:xfrm>
              <a:off x="775898" y="1529740"/>
              <a:ext cx="4143234" cy="58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2022.06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기준 제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순환기 진행 중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- 2017.09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이후 기간에 대해서는 정의되지 않음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B79C549-29A0-40C2-BB1B-7E4253E6BF88}"/>
              </a:ext>
            </a:extLst>
          </p:cNvPr>
          <p:cNvGrpSpPr/>
          <p:nvPr/>
        </p:nvGrpSpPr>
        <p:grpSpPr>
          <a:xfrm>
            <a:off x="5553970" y="987347"/>
            <a:ext cx="5798135" cy="1601680"/>
            <a:chOff x="5403258" y="987347"/>
            <a:chExt cx="5798135" cy="16016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77104D-F4FF-403F-BA10-F3968AA39F1C}"/>
                </a:ext>
              </a:extLst>
            </p:cNvPr>
            <p:cNvSpPr/>
            <p:nvPr/>
          </p:nvSpPr>
          <p:spPr>
            <a:xfrm>
              <a:off x="5403258" y="987347"/>
              <a:ext cx="5798135" cy="160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8BE42-7122-43CF-B25F-EDDE5BD88393}"/>
                </a:ext>
              </a:extLst>
            </p:cNvPr>
            <p:cNvSpPr txBox="1"/>
            <p:nvPr/>
          </p:nvSpPr>
          <p:spPr>
            <a:xfrm>
              <a:off x="5610471" y="1140430"/>
              <a:ext cx="4508488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경기 순환 국면 정의 </a:t>
              </a:r>
              <a:endParaRPr lang="en-US" altLang="ko-KR" sz="16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8" name="Straight Connector 33">
              <a:extLst>
                <a:ext uri="{FF2B5EF4-FFF2-40B4-BE49-F238E27FC236}">
                  <a16:creationId xmlns:a16="http://schemas.microsoft.com/office/drawing/2014/main" id="{2F987F39-D6C5-4F6A-9E0A-4D21EB312AE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542" y="1117640"/>
              <a:ext cx="0" cy="1290496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5AD9E7-6A0B-417D-80DE-2DDAED1E824B}"/>
                </a:ext>
              </a:extLst>
            </p:cNvPr>
            <p:cNvSpPr txBox="1"/>
            <p:nvPr/>
          </p:nvSpPr>
          <p:spPr>
            <a:xfrm>
              <a:off x="5755335" y="1521031"/>
              <a:ext cx="5256509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ko-KR" altLang="en-US" sz="13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경기순환도표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선행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동행지수 참고하여 미정의 기간에 대한 국면 구분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 수축기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2017.09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2020.05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 </a:t>
              </a:r>
              <a:r>
                <a:rPr lang="ko-KR" altLang="en-US" sz="13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2020.05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2E4D2EF-802C-43B4-86B1-637CD608D910}"/>
              </a:ext>
            </a:extLst>
          </p:cNvPr>
          <p:cNvGrpSpPr/>
          <p:nvPr/>
        </p:nvGrpSpPr>
        <p:grpSpPr>
          <a:xfrm>
            <a:off x="5781407" y="2719481"/>
            <a:ext cx="5655470" cy="3423151"/>
            <a:chOff x="5781407" y="2679467"/>
            <a:chExt cx="5655470" cy="34231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C17D1B-3C69-4180-981A-46D77AE6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7910" y="3146075"/>
              <a:ext cx="5608597" cy="295654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75B03E-D304-4E6C-9438-6EE265F7DC81}"/>
                </a:ext>
              </a:extLst>
            </p:cNvPr>
            <p:cNvSpPr/>
            <p:nvPr/>
          </p:nvSpPr>
          <p:spPr>
            <a:xfrm>
              <a:off x="5781407" y="2860836"/>
              <a:ext cx="2038463" cy="290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경기종합지수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(2015 = 100)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20E7563-4758-46C4-A380-984BC7B946C5}"/>
                </a:ext>
              </a:extLst>
            </p:cNvPr>
            <p:cNvGrpSpPr/>
            <p:nvPr/>
          </p:nvGrpSpPr>
          <p:grpSpPr>
            <a:xfrm>
              <a:off x="7936486" y="2679467"/>
              <a:ext cx="3500391" cy="461698"/>
              <a:chOff x="7984067" y="2753234"/>
              <a:chExt cx="3500391" cy="46169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E73CC5-BEA2-49FE-9DE3-2FBB4FB57765}"/>
                  </a:ext>
                </a:extLst>
              </p:cNvPr>
              <p:cNvSpPr/>
              <p:nvPr/>
            </p:nvSpPr>
            <p:spPr>
              <a:xfrm>
                <a:off x="7984067" y="2753234"/>
                <a:ext cx="3500391" cy="276999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>
                  <a:spcAft>
                    <a:spcPts val="500"/>
                  </a:spcAft>
                </a:pPr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동행지수 순환변동치 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현재 경기국면과 전환점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AC174A5-865C-4B9E-8DD8-FB0ADD38FFB2}"/>
                  </a:ext>
                </a:extLst>
              </p:cNvPr>
              <p:cNvGrpSpPr/>
              <p:nvPr/>
            </p:nvGrpSpPr>
            <p:grpSpPr>
              <a:xfrm>
                <a:off x="8356276" y="2872161"/>
                <a:ext cx="317189" cy="72000"/>
                <a:chOff x="8393430" y="4238766"/>
                <a:chExt cx="262890" cy="72000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75282390-DB15-40AC-A738-EAFC3EF34C8F}"/>
                    </a:ext>
                  </a:extLst>
                </p:cNvPr>
                <p:cNvCxnSpPr/>
                <p:nvPr/>
              </p:nvCxnSpPr>
              <p:spPr>
                <a:xfrm>
                  <a:off x="8393430" y="4272226"/>
                  <a:ext cx="262890" cy="0"/>
                </a:xfrm>
                <a:prstGeom prst="line">
                  <a:avLst/>
                </a:prstGeom>
                <a:ln w="28575">
                  <a:solidFill>
                    <a:srgbClr val="B1D6E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66BA535-A659-4646-84E0-E7BD4E05269F}"/>
                    </a:ext>
                  </a:extLst>
                </p:cNvPr>
                <p:cNvSpPr/>
                <p:nvPr/>
              </p:nvSpPr>
              <p:spPr>
                <a:xfrm>
                  <a:off x="8493111" y="4238766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B1D6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01EF8C-6BFE-4C83-AD1E-3378216E19E6}"/>
                  </a:ext>
                </a:extLst>
              </p:cNvPr>
              <p:cNvGrpSpPr/>
              <p:nvPr/>
            </p:nvGrpSpPr>
            <p:grpSpPr>
              <a:xfrm>
                <a:off x="8359812" y="3060615"/>
                <a:ext cx="317189" cy="72000"/>
                <a:chOff x="8393430" y="4238766"/>
                <a:chExt cx="262890" cy="72000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78411F9-CCC5-4945-B184-A4BE35C8A7A8}"/>
                    </a:ext>
                  </a:extLst>
                </p:cNvPr>
                <p:cNvCxnSpPr/>
                <p:nvPr/>
              </p:nvCxnSpPr>
              <p:spPr>
                <a:xfrm>
                  <a:off x="8393430" y="4272226"/>
                  <a:ext cx="262890" cy="0"/>
                </a:xfrm>
                <a:prstGeom prst="line">
                  <a:avLst/>
                </a:prstGeom>
                <a:ln w="28575">
                  <a:solidFill>
                    <a:srgbClr val="94AC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CA75926-2BDF-4F0B-8C33-1001E0F6F7C4}"/>
                    </a:ext>
                  </a:extLst>
                </p:cNvPr>
                <p:cNvSpPr/>
                <p:nvPr/>
              </p:nvSpPr>
              <p:spPr>
                <a:xfrm>
                  <a:off x="8487668" y="4238766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94AC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A6D0126-C858-4A50-BAD7-6155875F1F24}"/>
                  </a:ext>
                </a:extLst>
              </p:cNvPr>
              <p:cNvSpPr/>
              <p:nvPr/>
            </p:nvSpPr>
            <p:spPr>
              <a:xfrm>
                <a:off x="8231542" y="2937933"/>
                <a:ext cx="3252916" cy="276999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>
                  <a:spcAft>
                    <a:spcPts val="500"/>
                  </a:spcAft>
                </a:pPr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선행지수 순환변동치 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향후 경기국면과 전환점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B46BC50-35CD-44D0-A24D-A119C2D1B518}"/>
                </a:ext>
              </a:extLst>
            </p:cNvPr>
            <p:cNvGrpSpPr/>
            <p:nvPr/>
          </p:nvGrpSpPr>
          <p:grpSpPr>
            <a:xfrm>
              <a:off x="8161862" y="4361144"/>
              <a:ext cx="1376883" cy="689571"/>
              <a:chOff x="8161862" y="4361144"/>
              <a:chExt cx="1376883" cy="68957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C339B54-8F4A-4A74-B73F-D72756C08B9F}"/>
                  </a:ext>
                </a:extLst>
              </p:cNvPr>
              <p:cNvSpPr/>
              <p:nvPr/>
            </p:nvSpPr>
            <p:spPr>
              <a:xfrm>
                <a:off x="8161862" y="4361144"/>
                <a:ext cx="1376883" cy="2419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2020.05</a:t>
                </a:r>
                <a:r>
                  <a:rPr lang="ko-KR" altLang="en-US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</a:t>
                </a: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C1FAAB53-203D-4BE4-AC61-812A350FA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642365">
                <a:off x="8621801" y="4539706"/>
                <a:ext cx="517754" cy="511009"/>
              </a:xfrm>
              <a:prstGeom prst="rect">
                <a:avLst/>
              </a:prstGeom>
            </p:spPr>
          </p:pic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0F8F29-7FAC-4A5A-B74E-162BE1FD1B1B}"/>
              </a:ext>
            </a:extLst>
          </p:cNvPr>
          <p:cNvGrpSpPr/>
          <p:nvPr/>
        </p:nvGrpSpPr>
        <p:grpSpPr>
          <a:xfrm>
            <a:off x="569360" y="2996480"/>
            <a:ext cx="5030001" cy="3230150"/>
            <a:chOff x="541541" y="2878667"/>
            <a:chExt cx="5244114" cy="34120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7241CF-E141-4B1B-ACB7-70EB17C96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541" y="2878667"/>
              <a:ext cx="5244114" cy="341209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A3BEB9E-E0E5-4DDC-8BD6-229EB0309CD8}"/>
                </a:ext>
              </a:extLst>
            </p:cNvPr>
            <p:cNvSpPr/>
            <p:nvPr/>
          </p:nvSpPr>
          <p:spPr>
            <a:xfrm>
              <a:off x="5223933" y="3155779"/>
              <a:ext cx="221285" cy="2962880"/>
            </a:xfrm>
            <a:prstGeom prst="roundRect">
              <a:avLst/>
            </a:prstGeom>
            <a:solidFill>
              <a:srgbClr val="045497">
                <a:alpha val="48000"/>
              </a:srgbClr>
            </a:solidFill>
            <a:ln w="22225" cmpd="sng">
              <a:solidFill>
                <a:srgbClr val="04549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36145F6-F857-4480-BC8F-26BBB2AA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42365">
              <a:off x="4950468" y="3663782"/>
              <a:ext cx="539793" cy="53979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9C9A055-D144-41D0-AB76-243D50D5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3429179">
              <a:off x="5202645" y="5191772"/>
              <a:ext cx="539793" cy="539793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849796E-6250-406A-B2FE-6379C867227D}"/>
              </a:ext>
            </a:extLst>
          </p:cNvPr>
          <p:cNvSpPr txBox="1"/>
          <p:nvPr/>
        </p:nvSpPr>
        <p:spPr>
          <a:xfrm>
            <a:off x="584933" y="6189584"/>
            <a:ext cx="503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700"/>
              </a:spcAft>
            </a:pPr>
            <a:r>
              <a:rPr lang="en-US" altLang="ko-KR" sz="11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1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</a:t>
            </a:r>
            <a:endParaRPr lang="en-US" altLang="ko-KR" sz="1100" spc="2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00E04B-7550-4622-9417-7557BD14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350270-E84E-42B8-B780-AB427C409C74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 순환 국면 구분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FA4F13-8928-4B20-B0C6-B293EE66956D}"/>
              </a:ext>
            </a:extLst>
          </p:cNvPr>
          <p:cNvGrpSpPr/>
          <p:nvPr/>
        </p:nvGrpSpPr>
        <p:grpSpPr>
          <a:xfrm>
            <a:off x="2947490" y="1062016"/>
            <a:ext cx="7915215" cy="1593714"/>
            <a:chOff x="463693" y="1072017"/>
            <a:chExt cx="4433904" cy="12647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91EC91-502B-447B-BE86-035F88DF950A}"/>
                </a:ext>
              </a:extLst>
            </p:cNvPr>
            <p:cNvSpPr/>
            <p:nvPr/>
          </p:nvSpPr>
          <p:spPr>
            <a:xfrm>
              <a:off x="463693" y="1072017"/>
              <a:ext cx="4433904" cy="1264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8A0C68-72D0-413B-9906-B7712660D6C4}"/>
                </a:ext>
              </a:extLst>
            </p:cNvPr>
            <p:cNvSpPr txBox="1"/>
            <p:nvPr/>
          </p:nvSpPr>
          <p:spPr>
            <a:xfrm>
              <a:off x="647438" y="1233297"/>
              <a:ext cx="3997908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경기국면 혼재 기간 </a:t>
              </a:r>
              <a:r>
                <a:rPr lang="ko-KR" altLang="en-US" sz="13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및</a:t>
              </a:r>
              <a:r>
                <a:rPr lang="ko-KR" altLang="en-US" sz="16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미확정</a:t>
              </a:r>
              <a:r>
                <a:rPr lang="ko-KR" altLang="en-US" sz="16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 기간을 위한 경기 국면 정의</a:t>
              </a:r>
              <a:endParaRPr lang="en-US" altLang="ko-KR" sz="16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D4760AAC-DCEE-4640-9C83-39A55BB751BF}"/>
                </a:ext>
              </a:extLst>
            </p:cNvPr>
            <p:cNvCxnSpPr>
              <a:cxnSpLocks/>
            </p:cNvCxnSpPr>
            <p:nvPr/>
          </p:nvCxnSpPr>
          <p:spPr>
            <a:xfrm>
              <a:off x="612918" y="1202310"/>
              <a:ext cx="0" cy="1019051"/>
            </a:xfrm>
            <a:prstGeom prst="line">
              <a:avLst/>
            </a:prstGeom>
            <a:solidFill>
              <a:srgbClr val="FFC000"/>
            </a:solidFill>
            <a:ln w="28575" cap="rnd">
              <a:solidFill>
                <a:schemeClr val="accent5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0DEE0D-DF05-4A3D-AB1A-51D384EFFEE8}"/>
                </a:ext>
              </a:extLst>
            </p:cNvPr>
            <p:cNvSpPr txBox="1"/>
            <p:nvPr/>
          </p:nvSpPr>
          <p:spPr>
            <a:xfrm>
              <a:off x="708841" y="1592695"/>
              <a:ext cx="4143234" cy="49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13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기준 </a:t>
              </a:r>
              <a:r>
                <a:rPr lang="en-US" altLang="ko-KR" sz="13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6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개월 이상 확장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또는 수축이 지속된 국면을 그 해의 국면으로 설정</a:t>
              </a:r>
              <a:endPara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13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기준</a:t>
              </a:r>
              <a:r>
                <a:rPr lang="en-US" altLang="ko-KR" sz="13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2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재무제표의 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r>
                <a:rPr lang="ko-KR" altLang="en-US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월이 속한 국면을 그 해의 국면으로 설정</a:t>
              </a:r>
              <a:r>
                <a: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3F55405-FE25-420A-9B0E-D8FB216D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37902"/>
              </p:ext>
            </p:extLst>
          </p:nvPr>
        </p:nvGraphicFramePr>
        <p:xfrm>
          <a:off x="753010" y="2677704"/>
          <a:ext cx="9983479" cy="3381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7798">
                  <a:extLst>
                    <a:ext uri="{9D8B030D-6E8A-4147-A177-3AD203B41FA5}">
                      <a16:colId xmlns:a16="http://schemas.microsoft.com/office/drawing/2014/main" val="1342147602"/>
                    </a:ext>
                  </a:extLst>
                </a:gridCol>
                <a:gridCol w="3719191">
                  <a:extLst>
                    <a:ext uri="{9D8B030D-6E8A-4147-A177-3AD203B41FA5}">
                      <a16:colId xmlns:a16="http://schemas.microsoft.com/office/drawing/2014/main" val="2420296304"/>
                    </a:ext>
                  </a:extLst>
                </a:gridCol>
                <a:gridCol w="2303245">
                  <a:extLst>
                    <a:ext uri="{9D8B030D-6E8A-4147-A177-3AD203B41FA5}">
                      <a16:colId xmlns:a16="http://schemas.microsoft.com/office/drawing/2014/main" val="504270231"/>
                    </a:ext>
                  </a:extLst>
                </a:gridCol>
                <a:gridCol w="2303245">
                  <a:extLst>
                    <a:ext uri="{9D8B030D-6E8A-4147-A177-3AD203B41FA5}">
                      <a16:colId xmlns:a16="http://schemas.microsoft.com/office/drawing/2014/main" val="3488314633"/>
                    </a:ext>
                  </a:extLst>
                </a:gridCol>
              </a:tblGrid>
              <a:tr h="58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경기 국면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300"/>
                        </a:spcAft>
                      </a:pPr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국면구분기준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1</a:t>
                      </a:r>
                    </a:p>
                    <a:p>
                      <a:pPr algn="ctr" fontAlgn="ctr">
                        <a:spcAft>
                          <a:spcPts val="300"/>
                        </a:spcAft>
                      </a:pPr>
                      <a:r>
                        <a:rPr lang="en-US" altLang="ko-KR" sz="12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2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 이상 지속된 국면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300"/>
                        </a:spcAft>
                      </a:pPr>
                      <a:r>
                        <a:rPr lang="ko-KR" alt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국면구분기준 </a:t>
                      </a:r>
                      <a:r>
                        <a:rPr lang="en-US" altLang="ko-KR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  <a:p>
                      <a:pPr algn="ctr" fontAlgn="ctr">
                        <a:spcAft>
                          <a:spcPts val="300"/>
                        </a:spcAft>
                      </a:pPr>
                      <a:r>
                        <a:rPr lang="ko-KR" altLang="en-US" sz="12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년도 </a:t>
                      </a:r>
                      <a:r>
                        <a:rPr lang="en-US" altLang="ko-KR" sz="12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2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월이 속한 국면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26960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2011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(8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 /  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98128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2012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846881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2013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 /  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(9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46081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2014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37083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2015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766696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33014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2017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(9</a:t>
                      </a:r>
                      <a:r>
                        <a:rPr lang="ko-KR" altLang="en-US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 /  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*</a:t>
                      </a:r>
                      <a:endParaRPr lang="en-US" altLang="ko-KR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08944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85238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 </a:t>
                      </a:r>
                      <a:r>
                        <a:rPr lang="ko-KR" altLang="en-US" sz="1100" u="none" strike="noStrike" dirty="0">
                          <a:solidFill>
                            <a:srgbClr val="C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</a:t>
                      </a:r>
                      <a:endParaRPr lang="ko-KR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722880"/>
                  </a:ext>
                </a:extLst>
              </a:tr>
              <a:tr h="2798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 </a:t>
                      </a:r>
                      <a:r>
                        <a:rPr lang="ko-KR" alt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수축기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(5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 /  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 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b="1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(7</a:t>
                      </a:r>
                      <a:r>
                        <a:rPr lang="ko-KR" altLang="en-US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 </a:t>
                      </a:r>
                      <a:r>
                        <a:rPr lang="en-US" altLang="ko-KR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 </a:t>
                      </a:r>
                      <a:r>
                        <a:rPr lang="ko-KR" altLang="en-US" sz="1100" u="none" strike="noStrike" dirty="0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순환 </a:t>
                      </a:r>
                      <a:r>
                        <a:rPr lang="ko-KR" altLang="en-US" sz="1100" u="none" strike="noStrike" dirty="0" err="1">
                          <a:solidFill>
                            <a:srgbClr val="0070C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확장기</a:t>
                      </a:r>
                      <a:endParaRPr lang="ko-KR" alt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18253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005D7F17-CBC5-49DA-8E1A-7C0B6EE1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10" y="973647"/>
            <a:ext cx="2222474" cy="1593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225417-EDCD-4C27-9FCA-0E729D1FC999}"/>
              </a:ext>
            </a:extLst>
          </p:cNvPr>
          <p:cNvSpPr txBox="1"/>
          <p:nvPr/>
        </p:nvSpPr>
        <p:spPr>
          <a:xfrm>
            <a:off x="753011" y="6101209"/>
            <a:ext cx="52820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sz="1300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300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갈색으로 표시한 부분은 통계청 기준이 확립되지 않았음</a:t>
            </a:r>
            <a:r>
              <a:rPr lang="en-US" altLang="ko-KR" sz="1300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300" spc="20" dirty="0">
              <a:solidFill>
                <a:schemeClr val="accent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89CC2-CCC9-4BAE-AE14-5D6A9D07C071}"/>
              </a:ext>
            </a:extLst>
          </p:cNvPr>
          <p:cNvSpPr txBox="1"/>
          <p:nvPr/>
        </p:nvSpPr>
        <p:spPr>
          <a:xfrm>
            <a:off x="6245134" y="6116598"/>
            <a:ext cx="2130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altLang="ko-KR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spc="2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 </a:t>
            </a:r>
            <a:r>
              <a:rPr lang="en-US" altLang="ko-KR" b="1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spc="2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</a:t>
            </a:r>
            <a:r>
              <a:rPr lang="en-US" altLang="ko-KR" b="1" spc="2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A0993-6139-4A10-BB50-15DBE5FD324D}"/>
              </a:ext>
            </a:extLst>
          </p:cNvPr>
          <p:cNvSpPr txBox="1"/>
          <p:nvPr/>
        </p:nvSpPr>
        <p:spPr>
          <a:xfrm>
            <a:off x="8498479" y="6116598"/>
            <a:ext cx="2130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altLang="ko-KR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spc="2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en-US" altLang="ko-KR" b="1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b="1" spc="2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spc="2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</a:t>
            </a:r>
            <a:r>
              <a:rPr lang="en-US" altLang="ko-KR" b="1" spc="2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29B84-0E1B-4D28-B836-84C1F2BD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3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350270-E84E-42B8-B780-AB427C409C74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구분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2E65BD38-7581-42BC-B24D-09F7EF3FE5CF}"/>
              </a:ext>
            </a:extLst>
          </p:cNvPr>
          <p:cNvSpPr/>
          <p:nvPr/>
        </p:nvSpPr>
        <p:spPr>
          <a:xfrm>
            <a:off x="456369" y="2122939"/>
            <a:ext cx="3420000" cy="892351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60000"/>
            </a:schemeClr>
          </a:solidFill>
          <a:ln w="1905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경기국면 구분 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 </a:t>
            </a:r>
          </a:p>
          <a:p>
            <a:pPr algn="ctr">
              <a:spcAft>
                <a:spcPts val="500"/>
              </a:spcAft>
            </a:pPr>
            <a:r>
              <a:rPr lang="en-US" altLang="ko-KR" sz="1200" spc="2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</a:t>
            </a:r>
            <a:r>
              <a:rPr lang="ko-KR" altLang="en-US" sz="1200" spc="2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이상 확장</a:t>
            </a:r>
            <a:r>
              <a:rPr lang="en-US" altLang="ko-KR" sz="1200" spc="2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2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수축이 지속된 국면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5800E492-BDAB-47C4-B422-16DA4072DA76}"/>
              </a:ext>
            </a:extLst>
          </p:cNvPr>
          <p:cNvSpPr/>
          <p:nvPr/>
        </p:nvSpPr>
        <p:spPr>
          <a:xfrm>
            <a:off x="8338461" y="2122939"/>
            <a:ext cx="3240000" cy="892351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 w="1905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경기국면 구분 기준 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 </a:t>
            </a:r>
          </a:p>
          <a:p>
            <a:pPr algn="ctr">
              <a:spcAft>
                <a:spcPts val="5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재무제표의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월이 속한 국면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45B37DA-B416-4F84-9207-9567DA1610FE}"/>
              </a:ext>
            </a:extLst>
          </p:cNvPr>
          <p:cNvGrpSpPr/>
          <p:nvPr/>
        </p:nvGrpSpPr>
        <p:grpSpPr>
          <a:xfrm>
            <a:off x="546846" y="3032765"/>
            <a:ext cx="3307866" cy="1409136"/>
            <a:chOff x="752475" y="3126988"/>
            <a:chExt cx="3307866" cy="1409136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9260093-93C3-45DF-9FF9-EC5DA00DFD41}"/>
                </a:ext>
              </a:extLst>
            </p:cNvPr>
            <p:cNvGrpSpPr/>
            <p:nvPr/>
          </p:nvGrpSpPr>
          <p:grpSpPr>
            <a:xfrm>
              <a:off x="888297" y="3217866"/>
              <a:ext cx="3172044" cy="1188775"/>
              <a:chOff x="798297" y="3146038"/>
              <a:chExt cx="3172044" cy="1188775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9894A7F9-F11A-425D-AD60-D50C509454C7}"/>
                  </a:ext>
                </a:extLst>
              </p:cNvPr>
              <p:cNvGrpSpPr/>
              <p:nvPr/>
            </p:nvGrpSpPr>
            <p:grpSpPr>
              <a:xfrm>
                <a:off x="811323" y="3386243"/>
                <a:ext cx="3001907" cy="432000"/>
                <a:chOff x="4607075" y="4491709"/>
                <a:chExt cx="3001907" cy="4320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C34B376-B2F8-4A85-8F0C-859F44931D85}"/>
                    </a:ext>
                  </a:extLst>
                </p:cNvPr>
                <p:cNvSpPr/>
                <p:nvPr/>
              </p:nvSpPr>
              <p:spPr>
                <a:xfrm>
                  <a:off x="4607075" y="4491709"/>
                  <a:ext cx="2440800" cy="432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78%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1,777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556B538C-E75E-42E3-80DE-03A2259D3BFE}"/>
                    </a:ext>
                  </a:extLst>
                </p:cNvPr>
                <p:cNvSpPr/>
                <p:nvPr/>
              </p:nvSpPr>
              <p:spPr>
                <a:xfrm>
                  <a:off x="7067421" y="4491709"/>
                  <a:ext cx="541561" cy="432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CE49965C-DD7B-4E70-809D-54DDBE86C86A}"/>
                  </a:ext>
                </a:extLst>
              </p:cNvPr>
              <p:cNvGrpSpPr/>
              <p:nvPr/>
            </p:nvGrpSpPr>
            <p:grpSpPr>
              <a:xfrm>
                <a:off x="798297" y="3146038"/>
                <a:ext cx="3172044" cy="255786"/>
                <a:chOff x="4594049" y="4251504"/>
                <a:chExt cx="3172044" cy="255786"/>
              </a:xfrm>
            </p:grpSpPr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9FE787F9-0FBC-4B3A-8D5E-5FC7C2B941EC}"/>
                    </a:ext>
                  </a:extLst>
                </p:cNvPr>
                <p:cNvSpPr/>
                <p:nvPr/>
              </p:nvSpPr>
              <p:spPr>
                <a:xfrm>
                  <a:off x="4594049" y="4251504"/>
                  <a:ext cx="892351" cy="2557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altLang="ko-KR" sz="1300" b="1" dirty="0">
                      <a:solidFill>
                        <a:srgbClr val="008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Dataset 2 </a:t>
                  </a:r>
                  <a:endParaRPr lang="en-US" altLang="ko-KR" sz="1300" dirty="0">
                    <a:solidFill>
                      <a:srgbClr val="008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980DB306-1D6C-4987-B527-A343F292BA92}"/>
                    </a:ext>
                  </a:extLst>
                </p:cNvPr>
                <p:cNvSpPr/>
                <p:nvPr/>
              </p:nvSpPr>
              <p:spPr>
                <a:xfrm>
                  <a:off x="5288389" y="4295281"/>
                  <a:ext cx="2477704" cy="18703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경기확장기</a:t>
                  </a:r>
                  <a:r>
                    <a:rPr lang="en-US" altLang="ko-KR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7</a:t>
                  </a: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개년도 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(’11, ‘13~’17, ‘20)</a:t>
                  </a: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87D8ED5-303F-461A-965F-3AB5A5ED47A4}"/>
                  </a:ext>
                </a:extLst>
              </p:cNvPr>
              <p:cNvSpPr/>
              <p:nvPr/>
            </p:nvSpPr>
            <p:spPr>
              <a:xfrm>
                <a:off x="925624" y="3841478"/>
                <a:ext cx="896175" cy="49333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 민감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기타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9F80C2D-F44A-42D8-8076-4BE255B90045}"/>
                  </a:ext>
                </a:extLst>
              </p:cNvPr>
              <p:cNvSpPr/>
              <p:nvPr/>
            </p:nvSpPr>
            <p:spPr>
              <a:xfrm>
                <a:off x="1991027" y="3841478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1,413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364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E417D8-6565-4B2E-8B1A-7F6C96359EEC}"/>
                  </a:ext>
                </a:extLst>
              </p:cNvPr>
              <p:cNvSpPr/>
              <p:nvPr/>
            </p:nvSpPr>
            <p:spPr>
              <a:xfrm>
                <a:off x="2907530" y="3841478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617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140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2BC1234-3046-4633-9F67-452761B21C95}"/>
                  </a:ext>
                </a:extLst>
              </p:cNvPr>
              <p:cNvGrpSpPr/>
              <p:nvPr/>
            </p:nvGrpSpPr>
            <p:grpSpPr>
              <a:xfrm>
                <a:off x="1782874" y="4011946"/>
                <a:ext cx="2052000" cy="161925"/>
                <a:chOff x="4720164" y="5310203"/>
                <a:chExt cx="2769788" cy="161925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253D0F2D-9A3A-4BED-8711-1414F82BF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5872C5BC-5C4F-459C-BC69-49CB04F80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504DCE72-40D1-4293-8F49-60CC0767A937}"/>
                  </a:ext>
                </a:extLst>
              </p:cNvPr>
              <p:cNvGrpSpPr/>
              <p:nvPr/>
            </p:nvGrpSpPr>
            <p:grpSpPr>
              <a:xfrm>
                <a:off x="909835" y="4015531"/>
                <a:ext cx="1080000" cy="161925"/>
                <a:chOff x="4720164" y="5310203"/>
                <a:chExt cx="2769788" cy="161925"/>
              </a:xfrm>
            </p:grpSpPr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C6D5065D-F789-4FBE-8562-853A7435A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42E6739B-0387-419D-84EE-322DA632E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B1F0482-4995-45EB-83B5-19BEDA78D42B}"/>
                  </a:ext>
                </a:extLst>
              </p:cNvPr>
              <p:cNvSpPr/>
              <p:nvPr/>
            </p:nvSpPr>
            <p:spPr>
              <a:xfrm>
                <a:off x="2812685" y="3443225"/>
                <a:ext cx="975117" cy="339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ko-KR" altLang="en-US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</a:t>
                </a:r>
                <a:r>
                  <a:rPr lang="en-US" altLang="ko-KR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22%</a:t>
                </a:r>
              </a:p>
              <a:p>
                <a:pPr algn="r"/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509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기업</a:t>
                </a: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010E21F-B2BF-4C96-9003-45DF9375FA32}"/>
                </a:ext>
              </a:extLst>
            </p:cNvPr>
            <p:cNvSpPr/>
            <p:nvPr/>
          </p:nvSpPr>
          <p:spPr>
            <a:xfrm>
              <a:off x="752475" y="3126988"/>
              <a:ext cx="3262399" cy="140913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39821A1-095F-4BD0-AF29-697338BEF467}"/>
              </a:ext>
            </a:extLst>
          </p:cNvPr>
          <p:cNvGrpSpPr/>
          <p:nvPr/>
        </p:nvGrpSpPr>
        <p:grpSpPr>
          <a:xfrm>
            <a:off x="556600" y="4602917"/>
            <a:ext cx="3262399" cy="1409136"/>
            <a:chOff x="756688" y="4612657"/>
            <a:chExt cx="3262399" cy="140913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EECF88F-0709-43BC-AFAC-9478D0656CA2}"/>
                </a:ext>
              </a:extLst>
            </p:cNvPr>
            <p:cNvGrpSpPr/>
            <p:nvPr/>
          </p:nvGrpSpPr>
          <p:grpSpPr>
            <a:xfrm>
              <a:off x="884022" y="4718745"/>
              <a:ext cx="3036577" cy="1188775"/>
              <a:chOff x="776653" y="4671120"/>
              <a:chExt cx="3036577" cy="1188775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B0BA22E3-B8B8-4C88-9EC7-7489886A003E}"/>
                  </a:ext>
                </a:extLst>
              </p:cNvPr>
              <p:cNvGrpSpPr/>
              <p:nvPr/>
            </p:nvGrpSpPr>
            <p:grpSpPr>
              <a:xfrm>
                <a:off x="789678" y="4911325"/>
                <a:ext cx="3001908" cy="432000"/>
                <a:chOff x="4607074" y="4491709"/>
                <a:chExt cx="3001908" cy="432000"/>
              </a:xfrm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00565CB9-9A1C-4E37-B535-ACE000F10A86}"/>
                    </a:ext>
                  </a:extLst>
                </p:cNvPr>
                <p:cNvSpPr/>
                <p:nvPr/>
              </p:nvSpPr>
              <p:spPr>
                <a:xfrm>
                  <a:off x="4607074" y="4491709"/>
                  <a:ext cx="2666909" cy="432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87%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1,648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EAE45302-2D84-4EB2-A768-1CF0E03CB1FE}"/>
                    </a:ext>
                  </a:extLst>
                </p:cNvPr>
                <p:cNvSpPr/>
                <p:nvPr/>
              </p:nvSpPr>
              <p:spPr>
                <a:xfrm>
                  <a:off x="7303546" y="4491709"/>
                  <a:ext cx="305436" cy="432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F6DFFE1E-0454-4949-9090-4D82D4DE400A}"/>
                  </a:ext>
                </a:extLst>
              </p:cNvPr>
              <p:cNvGrpSpPr/>
              <p:nvPr/>
            </p:nvGrpSpPr>
            <p:grpSpPr>
              <a:xfrm>
                <a:off x="776653" y="4671120"/>
                <a:ext cx="2929436" cy="257002"/>
                <a:chOff x="4594049" y="4251504"/>
                <a:chExt cx="2929436" cy="257002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990AD4B2-9CBD-4FC6-8094-0FB0AA1A6802}"/>
                    </a:ext>
                  </a:extLst>
                </p:cNvPr>
                <p:cNvSpPr/>
                <p:nvPr/>
              </p:nvSpPr>
              <p:spPr>
                <a:xfrm>
                  <a:off x="4594049" y="4251504"/>
                  <a:ext cx="892351" cy="2557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altLang="ko-KR" sz="1300" b="1" dirty="0">
                      <a:solidFill>
                        <a:srgbClr val="008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Dataset 3 </a:t>
                  </a:r>
                  <a:endParaRPr lang="en-US" altLang="ko-KR" sz="1300" dirty="0">
                    <a:solidFill>
                      <a:srgbClr val="008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2CD69B69-2494-4376-805D-30B8AB99BCD8}"/>
                    </a:ext>
                  </a:extLst>
                </p:cNvPr>
                <p:cNvSpPr/>
                <p:nvPr/>
              </p:nvSpPr>
              <p:spPr>
                <a:xfrm>
                  <a:off x="5287123" y="4252720"/>
                  <a:ext cx="2236362" cy="255786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경기수축기 </a:t>
                  </a:r>
                  <a:r>
                    <a:rPr lang="en-US" altLang="ko-KR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</a:t>
                  </a: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개년도 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(‘12, ‘18, ‘19)</a:t>
                  </a:r>
                </a:p>
              </p:txBody>
            </p: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063D400-D6AF-4BAB-91AA-6220F43A584B}"/>
                  </a:ext>
                </a:extLst>
              </p:cNvPr>
              <p:cNvSpPr/>
              <p:nvPr/>
            </p:nvSpPr>
            <p:spPr>
              <a:xfrm>
                <a:off x="903980" y="5366560"/>
                <a:ext cx="896175" cy="49333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 민감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기타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D97CFD7-7219-4006-92F0-80FDE6C22CF5}"/>
                  </a:ext>
                </a:extLst>
              </p:cNvPr>
              <p:cNvSpPr/>
              <p:nvPr/>
            </p:nvSpPr>
            <p:spPr>
              <a:xfrm>
                <a:off x="1969383" y="5366560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1,308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210</a:t>
                </a: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A164F6F-0781-462A-A326-DC3AD918CA3C}"/>
                  </a:ext>
                </a:extLst>
              </p:cNvPr>
              <p:cNvSpPr/>
              <p:nvPr/>
            </p:nvSpPr>
            <p:spPr>
              <a:xfrm>
                <a:off x="2885886" y="5366560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340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38</a:t>
                </a: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2BA21C2-FA77-4A11-AFC9-0BA301B60707}"/>
                  </a:ext>
                </a:extLst>
              </p:cNvPr>
              <p:cNvGrpSpPr/>
              <p:nvPr/>
            </p:nvGrpSpPr>
            <p:grpSpPr>
              <a:xfrm>
                <a:off x="1761230" y="5537028"/>
                <a:ext cx="2052000" cy="161925"/>
                <a:chOff x="4720164" y="5310203"/>
                <a:chExt cx="2769788" cy="161925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1A7BD852-251B-4785-A077-DBEBCC022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E0B892B3-7AEA-4A1F-AF73-2C0EE1FE3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FE8D6CB1-7809-4F7A-9D1B-C4EB9ECAA0A1}"/>
                  </a:ext>
                </a:extLst>
              </p:cNvPr>
              <p:cNvGrpSpPr/>
              <p:nvPr/>
            </p:nvGrpSpPr>
            <p:grpSpPr>
              <a:xfrm>
                <a:off x="888191" y="5540613"/>
                <a:ext cx="1080000" cy="161925"/>
                <a:chOff x="4720164" y="5310203"/>
                <a:chExt cx="2769788" cy="161925"/>
              </a:xfrm>
            </p:grpSpPr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5BD92CD0-9AF8-4AAC-9794-6DCF3303E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9B7CE6B3-FDB2-4D4D-9D66-3B4BD29D5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0A0A646-7198-4DA8-AEDD-298B371FA74F}"/>
                  </a:ext>
                </a:extLst>
              </p:cNvPr>
              <p:cNvSpPr/>
              <p:nvPr/>
            </p:nvSpPr>
            <p:spPr>
              <a:xfrm>
                <a:off x="3000375" y="4968307"/>
                <a:ext cx="791211" cy="339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ko-KR" altLang="en-US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</a:t>
                </a:r>
                <a:r>
                  <a:rPr lang="en-US" altLang="ko-KR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13%</a:t>
                </a:r>
              </a:p>
              <a:p>
                <a:pPr algn="r"/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248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기업</a:t>
                </a:r>
              </a:p>
            </p:txBody>
          </p:sp>
        </p:grp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E6B850D-D534-400E-B3CF-9FDAB0B5F18D}"/>
                </a:ext>
              </a:extLst>
            </p:cNvPr>
            <p:cNvSpPr/>
            <p:nvPr/>
          </p:nvSpPr>
          <p:spPr>
            <a:xfrm>
              <a:off x="756688" y="4612657"/>
              <a:ext cx="3262399" cy="140913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04C4D87-76B2-4694-8416-AB08CEB9D075}"/>
              </a:ext>
            </a:extLst>
          </p:cNvPr>
          <p:cNvGrpSpPr/>
          <p:nvPr/>
        </p:nvGrpSpPr>
        <p:grpSpPr>
          <a:xfrm>
            <a:off x="8337289" y="3032765"/>
            <a:ext cx="3262399" cy="1409136"/>
            <a:chOff x="7658115" y="3050218"/>
            <a:chExt cx="3262399" cy="1409136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C5AB44D5-7E79-444C-B205-E4005D82D3AE}"/>
                </a:ext>
              </a:extLst>
            </p:cNvPr>
            <p:cNvGrpSpPr/>
            <p:nvPr/>
          </p:nvGrpSpPr>
          <p:grpSpPr>
            <a:xfrm>
              <a:off x="7763459" y="3146038"/>
              <a:ext cx="3036577" cy="1188775"/>
              <a:chOff x="8484647" y="3188420"/>
              <a:chExt cx="3036577" cy="1188775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FBC3CC46-C7EB-4931-A411-0FFE2055C305}"/>
                  </a:ext>
                </a:extLst>
              </p:cNvPr>
              <p:cNvGrpSpPr/>
              <p:nvPr/>
            </p:nvGrpSpPr>
            <p:grpSpPr>
              <a:xfrm>
                <a:off x="8497673" y="3428625"/>
                <a:ext cx="3001907" cy="432000"/>
                <a:chOff x="4607075" y="4491709"/>
                <a:chExt cx="3001907" cy="432000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1B4F254-6DB9-432D-92FA-3EF0E20F2D13}"/>
                    </a:ext>
                  </a:extLst>
                </p:cNvPr>
                <p:cNvSpPr/>
                <p:nvPr/>
              </p:nvSpPr>
              <p:spPr>
                <a:xfrm>
                  <a:off x="4607075" y="4491709"/>
                  <a:ext cx="2619836" cy="432000"/>
                </a:xfrm>
                <a:prstGeom prst="rect">
                  <a:avLst/>
                </a:prstGeom>
                <a:solidFill>
                  <a:srgbClr val="C0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85%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1,548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F2FA37C-B8EB-4378-AC8A-3C9A27B0B422}"/>
                    </a:ext>
                  </a:extLst>
                </p:cNvPr>
                <p:cNvSpPr/>
                <p:nvPr/>
              </p:nvSpPr>
              <p:spPr>
                <a:xfrm>
                  <a:off x="7252339" y="4491709"/>
                  <a:ext cx="356643" cy="432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5AFFCB2-70CB-4F8E-96C1-9D88CA3C08D6}"/>
                  </a:ext>
                </a:extLst>
              </p:cNvPr>
              <p:cNvGrpSpPr/>
              <p:nvPr/>
            </p:nvGrpSpPr>
            <p:grpSpPr>
              <a:xfrm>
                <a:off x="8484647" y="3188420"/>
                <a:ext cx="2930702" cy="265311"/>
                <a:chOff x="4594049" y="4251504"/>
                <a:chExt cx="2930702" cy="265311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CEBF3E4C-F584-4490-A8AA-2457ECDF5694}"/>
                    </a:ext>
                  </a:extLst>
                </p:cNvPr>
                <p:cNvSpPr/>
                <p:nvPr/>
              </p:nvSpPr>
              <p:spPr>
                <a:xfrm>
                  <a:off x="4594049" y="4251504"/>
                  <a:ext cx="892351" cy="2557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altLang="ko-KR" sz="1300" b="1" dirty="0">
                      <a:solidFill>
                        <a:srgbClr val="C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Dataset 4 </a:t>
                  </a:r>
                  <a:endParaRPr lang="en-US" altLang="ko-KR" sz="1300" dirty="0">
                    <a:solidFill>
                      <a:srgbClr val="C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F437B8C7-D514-4215-9723-820780F942F2}"/>
                    </a:ext>
                  </a:extLst>
                </p:cNvPr>
                <p:cNvSpPr/>
                <p:nvPr/>
              </p:nvSpPr>
              <p:spPr>
                <a:xfrm>
                  <a:off x="5288389" y="4261029"/>
                  <a:ext cx="2236362" cy="255786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경기확장기 </a:t>
                  </a:r>
                  <a:r>
                    <a:rPr lang="en-US" altLang="ko-KR" sz="1100" b="1" dirty="0">
                      <a:solidFill>
                        <a:schemeClr val="bg1">
                          <a:lumMod val="50000"/>
                        </a:schemeClr>
                      </a:solidFill>
                      <a:highlight>
                        <a:srgbClr val="FFFF00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</a:t>
                  </a:r>
                  <a:r>
                    <a:rPr lang="ko-KR" altLang="en-US" sz="1100" b="1" dirty="0">
                      <a:solidFill>
                        <a:schemeClr val="bg1">
                          <a:lumMod val="50000"/>
                        </a:schemeClr>
                      </a:solidFill>
                      <a:highlight>
                        <a:srgbClr val="FFFF00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개년도 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(’13~’16, ‘20)</a:t>
                  </a:r>
                </a:p>
              </p:txBody>
            </p:sp>
          </p:grp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2192893-BD4B-4FE5-A51B-E5534F23F380}"/>
                  </a:ext>
                </a:extLst>
              </p:cNvPr>
              <p:cNvSpPr/>
              <p:nvPr/>
            </p:nvSpPr>
            <p:spPr>
              <a:xfrm>
                <a:off x="8611974" y="3883860"/>
                <a:ext cx="896175" cy="49333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 민감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기타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DE91F7A-4196-4437-854B-0B39F53DBA0D}"/>
                  </a:ext>
                </a:extLst>
              </p:cNvPr>
              <p:cNvSpPr/>
              <p:nvPr/>
            </p:nvSpPr>
            <p:spPr>
              <a:xfrm>
                <a:off x="9677377" y="3883860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1,230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318</a:t>
                </a: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CF6C5BA-F786-48E1-A6A3-F201BC7AF918}"/>
                  </a:ext>
                </a:extLst>
              </p:cNvPr>
              <p:cNvSpPr/>
              <p:nvPr/>
            </p:nvSpPr>
            <p:spPr>
              <a:xfrm>
                <a:off x="10593880" y="3883860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207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59</a:t>
                </a:r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D548601F-5056-4342-B21E-9DC353772E00}"/>
                  </a:ext>
                </a:extLst>
              </p:cNvPr>
              <p:cNvGrpSpPr/>
              <p:nvPr/>
            </p:nvGrpSpPr>
            <p:grpSpPr>
              <a:xfrm>
                <a:off x="9469224" y="4054328"/>
                <a:ext cx="2052000" cy="161925"/>
                <a:chOff x="4720164" y="5310203"/>
                <a:chExt cx="2769788" cy="161925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82FF0AD4-BFFF-44EA-9F36-B08B9468B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FEC3C8AE-E34A-4788-952E-1F59E14EB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80DF1022-6576-46F0-BF89-013F0D0B95F4}"/>
                  </a:ext>
                </a:extLst>
              </p:cNvPr>
              <p:cNvGrpSpPr/>
              <p:nvPr/>
            </p:nvGrpSpPr>
            <p:grpSpPr>
              <a:xfrm>
                <a:off x="8596185" y="4057913"/>
                <a:ext cx="1080000" cy="161925"/>
                <a:chOff x="4720164" y="5310203"/>
                <a:chExt cx="2769788" cy="161925"/>
              </a:xfrm>
            </p:grpSpPr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DB5CDB2E-5582-4777-8434-700D39871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C4478462-4CA6-4F6B-8F9A-8A1F4A6F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51B06F8-FABA-499F-BE0A-CAB2C623A2C7}"/>
                  </a:ext>
                </a:extLst>
              </p:cNvPr>
              <p:cNvSpPr/>
              <p:nvPr/>
            </p:nvSpPr>
            <p:spPr>
              <a:xfrm>
                <a:off x="10686725" y="3485607"/>
                <a:ext cx="791211" cy="339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ko-KR" altLang="en-US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</a:t>
                </a:r>
                <a:r>
                  <a:rPr lang="en-US" altLang="ko-KR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15%</a:t>
                </a:r>
              </a:p>
              <a:p>
                <a:pPr algn="r"/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266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기업</a:t>
                </a: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D441E26-89BD-47C2-A487-4CE514F64A1F}"/>
                </a:ext>
              </a:extLst>
            </p:cNvPr>
            <p:cNvSpPr/>
            <p:nvPr/>
          </p:nvSpPr>
          <p:spPr>
            <a:xfrm>
              <a:off x="7658115" y="3050218"/>
              <a:ext cx="3262399" cy="140913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93B4975F-3099-4EF9-95D8-44A893F2730B}"/>
              </a:ext>
            </a:extLst>
          </p:cNvPr>
          <p:cNvGrpSpPr/>
          <p:nvPr/>
        </p:nvGrpSpPr>
        <p:grpSpPr>
          <a:xfrm>
            <a:off x="8342200" y="4602917"/>
            <a:ext cx="3375857" cy="1409136"/>
            <a:chOff x="7663026" y="4631897"/>
            <a:chExt cx="3375857" cy="1409136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4225197-C825-4CC2-A649-E21B91D02476}"/>
                </a:ext>
              </a:extLst>
            </p:cNvPr>
            <p:cNvGrpSpPr/>
            <p:nvPr/>
          </p:nvGrpSpPr>
          <p:grpSpPr>
            <a:xfrm>
              <a:off x="7763459" y="4699496"/>
              <a:ext cx="3275424" cy="1208024"/>
              <a:chOff x="8435292" y="4575014"/>
              <a:chExt cx="3275424" cy="1208024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24FF21A-0085-4F4D-A388-86C55566886C}"/>
                  </a:ext>
                </a:extLst>
              </p:cNvPr>
              <p:cNvGrpSpPr/>
              <p:nvPr/>
            </p:nvGrpSpPr>
            <p:grpSpPr>
              <a:xfrm>
                <a:off x="8448318" y="4834468"/>
                <a:ext cx="3020957" cy="432000"/>
                <a:chOff x="4607075" y="4491709"/>
                <a:chExt cx="3020957" cy="432000"/>
              </a:xfrm>
            </p:grpSpPr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31AF041-DC98-436E-AFE9-FD068FE4AB6C}"/>
                    </a:ext>
                  </a:extLst>
                </p:cNvPr>
                <p:cNvSpPr/>
                <p:nvPr/>
              </p:nvSpPr>
              <p:spPr>
                <a:xfrm>
                  <a:off x="4607075" y="4491709"/>
                  <a:ext cx="2448282" cy="432000"/>
                </a:xfrm>
                <a:prstGeom prst="rect">
                  <a:avLst/>
                </a:prstGeom>
                <a:solidFill>
                  <a:srgbClr val="C0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78%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1,734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2DD1492-6796-4936-8DCD-D7C1D9F89572}"/>
                    </a:ext>
                  </a:extLst>
                </p:cNvPr>
                <p:cNvSpPr/>
                <p:nvPr/>
              </p:nvSpPr>
              <p:spPr>
                <a:xfrm>
                  <a:off x="7074407" y="4491709"/>
                  <a:ext cx="553625" cy="432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7BFD57EA-BDAC-4863-A0AE-EBFA449B454B}"/>
                  </a:ext>
                </a:extLst>
              </p:cNvPr>
              <p:cNvGrpSpPr/>
              <p:nvPr/>
            </p:nvGrpSpPr>
            <p:grpSpPr>
              <a:xfrm>
                <a:off x="8435292" y="4575014"/>
                <a:ext cx="3275424" cy="284560"/>
                <a:chOff x="4594049" y="4232255"/>
                <a:chExt cx="3275424" cy="284560"/>
              </a:xfrm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4EBFD23B-9E20-44FC-B44A-E52D6D84EADC}"/>
                    </a:ext>
                  </a:extLst>
                </p:cNvPr>
                <p:cNvSpPr/>
                <p:nvPr/>
              </p:nvSpPr>
              <p:spPr>
                <a:xfrm>
                  <a:off x="4594049" y="4251504"/>
                  <a:ext cx="892351" cy="25578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altLang="ko-KR" sz="1300" b="1" dirty="0">
                      <a:solidFill>
                        <a:srgbClr val="C0000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Dataset 5 </a:t>
                  </a:r>
                  <a:endParaRPr lang="en-US" altLang="ko-KR" sz="1300" dirty="0">
                    <a:solidFill>
                      <a:srgbClr val="C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6DF57B35-9292-4AE4-AE88-FA045CAECEEC}"/>
                    </a:ext>
                  </a:extLst>
                </p:cNvPr>
                <p:cNvSpPr/>
                <p:nvPr/>
              </p:nvSpPr>
              <p:spPr>
                <a:xfrm>
                  <a:off x="5288388" y="4232255"/>
                  <a:ext cx="2581085" cy="28456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경기수축기 </a:t>
                  </a:r>
                  <a:r>
                    <a:rPr lang="en-US" altLang="ko-KR" sz="1100" b="1" dirty="0">
                      <a:solidFill>
                        <a:schemeClr val="bg1">
                          <a:lumMod val="50000"/>
                        </a:schemeClr>
                      </a:solidFill>
                      <a:highlight>
                        <a:srgbClr val="FFFF00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</a:t>
                  </a:r>
                  <a:r>
                    <a:rPr lang="ko-KR" altLang="en-US" sz="1100" b="1" dirty="0">
                      <a:solidFill>
                        <a:schemeClr val="bg1">
                          <a:lumMod val="50000"/>
                        </a:schemeClr>
                      </a:solidFill>
                      <a:highlight>
                        <a:srgbClr val="FFFF00"/>
                      </a:highlight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개년도 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(‘11, ‘12, ‘17~’19)</a:t>
                  </a:r>
                </a:p>
              </p:txBody>
            </p:sp>
          </p:grp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5458DCB-EA09-476F-8AF2-31279563B52A}"/>
                  </a:ext>
                </a:extLst>
              </p:cNvPr>
              <p:cNvSpPr/>
              <p:nvPr/>
            </p:nvSpPr>
            <p:spPr>
              <a:xfrm>
                <a:off x="8753119" y="5289703"/>
                <a:ext cx="896175" cy="49333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 민감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기타 업종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3572B0-DB4C-4628-8ABF-1FE245B63628}"/>
                  </a:ext>
                </a:extLst>
              </p:cNvPr>
              <p:cNvSpPr/>
              <p:nvPr/>
            </p:nvSpPr>
            <p:spPr>
              <a:xfrm>
                <a:off x="9656597" y="5289703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정상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1,379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355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541FA169-1902-4598-BEEB-3F7A52CC1023}"/>
                  </a:ext>
                </a:extLst>
              </p:cNvPr>
              <p:cNvSpPr/>
              <p:nvPr/>
            </p:nvSpPr>
            <p:spPr>
              <a:xfrm>
                <a:off x="10582625" y="5289703"/>
                <a:ext cx="896175" cy="4933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r">
                  <a:spcAft>
                    <a:spcPts val="100"/>
                  </a:spcAft>
                </a:pP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기업 수</a:t>
                </a:r>
                <a:endPara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410</a:t>
                </a:r>
              </a:p>
              <a:p>
                <a:pPr algn="r">
                  <a:spcAft>
                    <a:spcPts val="1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81</a:t>
                </a:r>
              </a:p>
            </p:txBody>
          </p: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ABB7E356-ECC2-45A6-ABE3-89AB7AA73E33}"/>
                  </a:ext>
                </a:extLst>
              </p:cNvPr>
              <p:cNvGrpSpPr/>
              <p:nvPr/>
            </p:nvGrpSpPr>
            <p:grpSpPr>
              <a:xfrm>
                <a:off x="9419869" y="5460171"/>
                <a:ext cx="2052000" cy="161925"/>
                <a:chOff x="4720164" y="5310203"/>
                <a:chExt cx="2769788" cy="161925"/>
              </a:xfrm>
            </p:grpSpPr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7D125EB4-629B-49C7-9295-A5685C313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78689476-F31B-42F6-A382-086FFFB2E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5F5F8586-8B4B-45FF-A2B8-016F664D6EFC}"/>
                  </a:ext>
                </a:extLst>
              </p:cNvPr>
              <p:cNvGrpSpPr/>
              <p:nvPr/>
            </p:nvGrpSpPr>
            <p:grpSpPr>
              <a:xfrm>
                <a:off x="8594455" y="5463756"/>
                <a:ext cx="1080000" cy="161925"/>
                <a:chOff x="4720164" y="5310203"/>
                <a:chExt cx="2769788" cy="161925"/>
              </a:xfrm>
            </p:grpSpPr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5C8F7182-DB6E-4B46-8C89-1AA1BD7CE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310203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EECE19DB-B0A8-4EA9-B190-5D1A05BC5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164" y="5472128"/>
                  <a:ext cx="2769788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523F715-D8CE-436F-BE9A-3D65C3597BD2}"/>
                  </a:ext>
                </a:extLst>
              </p:cNvPr>
              <p:cNvSpPr/>
              <p:nvPr/>
            </p:nvSpPr>
            <p:spPr>
              <a:xfrm>
                <a:off x="10593881" y="4891450"/>
                <a:ext cx="860767" cy="339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ko-KR" altLang="en-US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 </a:t>
                </a:r>
                <a:r>
                  <a:rPr lang="en-US" altLang="ko-KR" sz="11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22%</a:t>
                </a:r>
              </a:p>
              <a:p>
                <a:pPr algn="r"/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491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기업</a:t>
                </a:r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66DF992-0A9C-44CF-85E1-EFFA10A735D0}"/>
                </a:ext>
              </a:extLst>
            </p:cNvPr>
            <p:cNvSpPr/>
            <p:nvPr/>
          </p:nvSpPr>
          <p:spPr>
            <a:xfrm>
              <a:off x="7663026" y="4631897"/>
              <a:ext cx="3262399" cy="140913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82BD4D2D-FCE5-42AD-A685-908D3B4BB7D8}"/>
              </a:ext>
            </a:extLst>
          </p:cNvPr>
          <p:cNvGrpSpPr/>
          <p:nvPr/>
        </p:nvGrpSpPr>
        <p:grpSpPr>
          <a:xfrm>
            <a:off x="4464480" y="1789887"/>
            <a:ext cx="3262399" cy="1409136"/>
            <a:chOff x="4464480" y="1796145"/>
            <a:chExt cx="3262399" cy="1409136"/>
          </a:xfrm>
        </p:grpSpPr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46191C7E-9883-4DAD-AD56-494490D83BA6}"/>
                </a:ext>
              </a:extLst>
            </p:cNvPr>
            <p:cNvGrpSpPr/>
            <p:nvPr/>
          </p:nvGrpSpPr>
          <p:grpSpPr>
            <a:xfrm>
              <a:off x="4574700" y="1884489"/>
              <a:ext cx="3042600" cy="1188775"/>
              <a:chOff x="4588026" y="4251504"/>
              <a:chExt cx="3042600" cy="1188775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569CAFDE-029E-4D9C-A09E-46B2FBDDDCF8}"/>
                  </a:ext>
                </a:extLst>
              </p:cNvPr>
              <p:cNvGrpSpPr/>
              <p:nvPr/>
            </p:nvGrpSpPr>
            <p:grpSpPr>
              <a:xfrm>
                <a:off x="4588026" y="4491709"/>
                <a:ext cx="3020956" cy="432000"/>
                <a:chOff x="4588026" y="4491709"/>
                <a:chExt cx="3020956" cy="432000"/>
              </a:xfrm>
            </p:grpSpPr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DAC37E25-896B-4803-968D-4B3476F64C42}"/>
                    </a:ext>
                  </a:extLst>
                </p:cNvPr>
                <p:cNvSpPr/>
                <p:nvPr/>
              </p:nvSpPr>
              <p:spPr>
                <a:xfrm>
                  <a:off x="4588026" y="4491709"/>
                  <a:ext cx="2028253" cy="4320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70%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1,781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14591EC7-6B5B-41F0-9A23-CAEA418A7507}"/>
                    </a:ext>
                  </a:extLst>
                </p:cNvPr>
                <p:cNvSpPr/>
                <p:nvPr/>
              </p:nvSpPr>
              <p:spPr>
                <a:xfrm>
                  <a:off x="6633865" y="4491709"/>
                  <a:ext cx="975117" cy="432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rgbClr val="C000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부실 </a:t>
                  </a:r>
                  <a:r>
                    <a:rPr lang="en-US" altLang="ko-KR" sz="1100" b="1" dirty="0">
                      <a:solidFill>
                        <a:srgbClr val="C00000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30% </a:t>
                  </a:r>
                  <a:r>
                    <a:rPr lang="en-US" altLang="ko-KR" sz="1100" baseline="30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2)</a:t>
                  </a:r>
                </a:p>
                <a:p>
                  <a:pPr algn="ctr"/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757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기업</a:t>
                  </a:r>
                </a:p>
              </p:txBody>
            </p:sp>
          </p:grp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A5A69002-7975-4F94-B80D-0DA269A0EFE6}"/>
                  </a:ext>
                </a:extLst>
              </p:cNvPr>
              <p:cNvSpPr/>
              <p:nvPr/>
            </p:nvSpPr>
            <p:spPr>
              <a:xfrm>
                <a:off x="4594049" y="4251504"/>
                <a:ext cx="892351" cy="255786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ko-KR" sz="1300" b="1" dirty="0">
                    <a:solidFill>
                      <a:schemeClr val="accent5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Dataset 1 </a:t>
                </a:r>
                <a:endParaRPr lang="en-US" altLang="ko-KR" sz="13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F45228CB-A3ED-49D4-8661-2F6E5CDD6BA1}"/>
                  </a:ext>
                </a:extLst>
              </p:cNvPr>
              <p:cNvGrpSpPr/>
              <p:nvPr/>
            </p:nvGrpSpPr>
            <p:grpSpPr>
              <a:xfrm>
                <a:off x="4629387" y="4946944"/>
                <a:ext cx="3001239" cy="493335"/>
                <a:chOff x="4629387" y="4965994"/>
                <a:chExt cx="3001239" cy="493335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51DED907-6BB8-427B-B842-7EA186B60943}"/>
                    </a:ext>
                  </a:extLst>
                </p:cNvPr>
                <p:cNvSpPr/>
                <p:nvPr/>
              </p:nvSpPr>
              <p:spPr>
                <a:xfrm>
                  <a:off x="4645176" y="4965994"/>
                  <a:ext cx="1021529" cy="4933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r">
                    <a:spcAft>
                      <a:spcPts val="100"/>
                    </a:spcAft>
                  </a:pPr>
                  <a:endPara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r">
                    <a:spcAft>
                      <a:spcPts val="100"/>
                    </a:spcAft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 민감 업종</a:t>
                  </a:r>
                  <a:r>
                    <a:rPr lang="en-US" altLang="ko-KR" sz="1000" baseline="30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1)</a:t>
                  </a:r>
                  <a:r>
                    <a:rPr lang="ko-KR" altLang="en-US" sz="1000" baseline="30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endParaRPr lang="en-US" altLang="ko-KR" sz="10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r">
                    <a:spcAft>
                      <a:spcPts val="100"/>
                    </a:spcAft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기타 업종</a:t>
                  </a:r>
                  <a:endPara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8220CEB1-AC0D-4762-8F56-4FDA08816D52}"/>
                    </a:ext>
                  </a:extLst>
                </p:cNvPr>
                <p:cNvSpPr/>
                <p:nvPr/>
              </p:nvSpPr>
              <p:spPr>
                <a:xfrm>
                  <a:off x="5710579" y="4965994"/>
                  <a:ext cx="896175" cy="4933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r">
                    <a:spcAft>
                      <a:spcPts val="100"/>
                    </a:spcAft>
                  </a:pPr>
                  <a:r>
                    <a:rPr lang="ko-KR" altLang="en-US" sz="1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정상 기업 수</a:t>
                  </a:r>
                  <a:endPara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r">
                    <a:spcAft>
                      <a:spcPts val="100"/>
                    </a:spcAft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1,416</a:t>
                  </a:r>
                </a:p>
                <a:p>
                  <a:pPr algn="r">
                    <a:spcAft>
                      <a:spcPts val="100"/>
                    </a:spcAft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365</a:t>
                  </a: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D18D3A86-6941-46EB-9EA6-FC9332644EDE}"/>
                    </a:ext>
                  </a:extLst>
                </p:cNvPr>
                <p:cNvSpPr/>
                <p:nvPr/>
              </p:nvSpPr>
              <p:spPr>
                <a:xfrm>
                  <a:off x="6703282" y="4965994"/>
                  <a:ext cx="896175" cy="4933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36000" bIns="0" rtlCol="0" anchor="ctr"/>
                <a:lstStyle/>
                <a:p>
                  <a:pPr algn="r">
                    <a:spcAft>
                      <a:spcPts val="100"/>
                    </a:spcAft>
                  </a:pPr>
                  <a:r>
                    <a:rPr lang="ko-KR" altLang="en-US" sz="1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부실 기업 수</a:t>
                  </a:r>
                  <a:endPara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r">
                    <a:spcAft>
                      <a:spcPts val="100"/>
                    </a:spcAft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617</a:t>
                  </a:r>
                </a:p>
                <a:p>
                  <a:pPr algn="r">
                    <a:spcAft>
                      <a:spcPts val="100"/>
                    </a:spcAft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140</a:t>
                  </a:r>
                </a:p>
              </p:txBody>
            </p:sp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D1CB80D-F10F-4A25-B356-2E962FE1C9A6}"/>
                    </a:ext>
                  </a:extLst>
                </p:cNvPr>
                <p:cNvGrpSpPr/>
                <p:nvPr/>
              </p:nvGrpSpPr>
              <p:grpSpPr>
                <a:xfrm>
                  <a:off x="4629387" y="5136462"/>
                  <a:ext cx="3001239" cy="165510"/>
                  <a:chOff x="4686537" y="5222187"/>
                  <a:chExt cx="3001239" cy="165510"/>
                </a:xfrm>
              </p:grpSpPr>
              <p:grpSp>
                <p:nvGrpSpPr>
                  <p:cNvPr id="214" name="그룹 213">
                    <a:extLst>
                      <a:ext uri="{FF2B5EF4-FFF2-40B4-BE49-F238E27FC236}">
                        <a16:creationId xmlns:a16="http://schemas.microsoft.com/office/drawing/2014/main" id="{2003C784-790A-4FF1-982C-5B805EA1F6E3}"/>
                      </a:ext>
                    </a:extLst>
                  </p:cNvPr>
                  <p:cNvGrpSpPr/>
                  <p:nvPr/>
                </p:nvGrpSpPr>
                <p:grpSpPr>
                  <a:xfrm>
                    <a:off x="5635776" y="5222187"/>
                    <a:ext cx="2052000" cy="161925"/>
                    <a:chOff x="4720164" y="5310203"/>
                    <a:chExt cx="2769788" cy="161925"/>
                  </a:xfrm>
                </p:grpSpPr>
                <p:cxnSp>
                  <p:nvCxnSpPr>
                    <p:cNvPr id="220" name="직선 연결선 219">
                      <a:extLst>
                        <a:ext uri="{FF2B5EF4-FFF2-40B4-BE49-F238E27FC236}">
                          <a16:creationId xmlns:a16="http://schemas.microsoft.com/office/drawing/2014/main" id="{BB21D245-97EF-47D0-93E7-7383B5BF27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20164" y="5310203"/>
                      <a:ext cx="2769788" cy="0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>
                      <a:extLst>
                        <a:ext uri="{FF2B5EF4-FFF2-40B4-BE49-F238E27FC236}">
                          <a16:creationId xmlns:a16="http://schemas.microsoft.com/office/drawing/2014/main" id="{52D9F4D5-8F37-41C4-9C61-1E120E596A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20164" y="5472128"/>
                      <a:ext cx="2769788" cy="0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5" name="그룹 214">
                    <a:extLst>
                      <a:ext uri="{FF2B5EF4-FFF2-40B4-BE49-F238E27FC236}">
                        <a16:creationId xmlns:a16="http://schemas.microsoft.com/office/drawing/2014/main" id="{B665FC99-596F-4F02-8A3C-2E31D64E79F5}"/>
                      </a:ext>
                    </a:extLst>
                  </p:cNvPr>
                  <p:cNvGrpSpPr/>
                  <p:nvPr/>
                </p:nvGrpSpPr>
                <p:grpSpPr>
                  <a:xfrm>
                    <a:off x="4686537" y="5225772"/>
                    <a:ext cx="1080000" cy="161925"/>
                    <a:chOff x="4720164" y="5310203"/>
                    <a:chExt cx="2769788" cy="161925"/>
                  </a:xfrm>
                </p:grpSpPr>
                <p:cxnSp>
                  <p:nvCxnSpPr>
                    <p:cNvPr id="216" name="직선 연결선 215">
                      <a:extLst>
                        <a:ext uri="{FF2B5EF4-FFF2-40B4-BE49-F238E27FC236}">
                          <a16:creationId xmlns:a16="http://schemas.microsoft.com/office/drawing/2014/main" id="{987DDF24-F415-43BC-8C49-7DF716C2A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20164" y="5310203"/>
                      <a:ext cx="2769788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직선 연결선 216">
                      <a:extLst>
                        <a:ext uri="{FF2B5EF4-FFF2-40B4-BE49-F238E27FC236}">
                          <a16:creationId xmlns:a16="http://schemas.microsoft.com/office/drawing/2014/main" id="{845B1CF0-6A55-4A6A-830D-6CBDB0DF72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20164" y="5472128"/>
                      <a:ext cx="2769788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29B92A9-BF00-45F1-919F-B274FCE7D23A}"/>
                </a:ext>
              </a:extLst>
            </p:cNvPr>
            <p:cNvSpPr/>
            <p:nvPr/>
          </p:nvSpPr>
          <p:spPr>
            <a:xfrm>
              <a:off x="4464480" y="1796145"/>
              <a:ext cx="3262399" cy="140913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3966DA88-BFAD-4266-9852-25C1B20895AD}"/>
              </a:ext>
            </a:extLst>
          </p:cNvPr>
          <p:cNvSpPr/>
          <p:nvPr/>
        </p:nvSpPr>
        <p:spPr>
          <a:xfrm>
            <a:off x="4350753" y="786320"/>
            <a:ext cx="3420000" cy="102868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7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spcAft>
                <a:spcPts val="50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General Data</a:t>
            </a:r>
          </a:p>
          <a:p>
            <a:pPr indent="87313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 및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87313">
              <a:spcAft>
                <a:spcPts val="200"/>
              </a:spcAft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Label,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업종 더미변수 부여가 완료된 데이터</a:t>
            </a: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6458B351-6116-40FE-912E-A30D72786480}"/>
              </a:ext>
            </a:extLst>
          </p:cNvPr>
          <p:cNvGrpSpPr/>
          <p:nvPr/>
        </p:nvGrpSpPr>
        <p:grpSpPr>
          <a:xfrm>
            <a:off x="5699226" y="2551651"/>
            <a:ext cx="1163070" cy="188107"/>
            <a:chOff x="9982201" y="1784755"/>
            <a:chExt cx="1163070" cy="188107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050509A-E497-4883-B399-0A62E39D479C}"/>
                </a:ext>
              </a:extLst>
            </p:cNvPr>
            <p:cNvSpPr/>
            <p:nvPr/>
          </p:nvSpPr>
          <p:spPr>
            <a:xfrm>
              <a:off x="9982201" y="1792862"/>
              <a:ext cx="180000" cy="180000"/>
            </a:xfrm>
            <a:prstGeom prst="ellips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endParaRPr lang="ko-KR" altLang="en-US" sz="1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26900EFF-638B-4A55-98FD-AFBB5F980F77}"/>
                </a:ext>
              </a:extLst>
            </p:cNvPr>
            <p:cNvSpPr/>
            <p:nvPr/>
          </p:nvSpPr>
          <p:spPr>
            <a:xfrm>
              <a:off x="10965271" y="1784755"/>
              <a:ext cx="180000" cy="180000"/>
            </a:xfrm>
            <a:prstGeom prst="ellips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endParaRPr lang="ko-KR" altLang="en-US" sz="1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73AE24E7-639B-48BF-B6B3-16EB8E269C84}"/>
              </a:ext>
            </a:extLst>
          </p:cNvPr>
          <p:cNvSpPr/>
          <p:nvPr/>
        </p:nvSpPr>
        <p:spPr>
          <a:xfrm>
            <a:off x="0" y="6550168"/>
            <a:ext cx="5233851" cy="307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DCF125D-398E-451F-9854-FDBDFF62D207}"/>
              </a:ext>
            </a:extLst>
          </p:cNvPr>
          <p:cNvSpPr/>
          <p:nvPr/>
        </p:nvSpPr>
        <p:spPr>
          <a:xfrm>
            <a:off x="494256" y="6009260"/>
            <a:ext cx="4661805" cy="499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spcAft>
                <a:spcPts val="200"/>
              </a:spcAft>
              <a:buAutoNum type="arabicParenR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경기민감업종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건설업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소매업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부동산업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숙박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음식점업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임대업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spcAft>
                <a:spcPts val="200"/>
              </a:spcAft>
              <a:buAutoNum type="arabicParenR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부실기업비율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F1AAFF40-B94E-465E-B268-A82C0D4A93D6}"/>
              </a:ext>
            </a:extLst>
          </p:cNvPr>
          <p:cNvGrpSpPr/>
          <p:nvPr/>
        </p:nvGrpSpPr>
        <p:grpSpPr>
          <a:xfrm>
            <a:off x="1697204" y="6287443"/>
            <a:ext cx="791635" cy="170468"/>
            <a:chOff x="4149463" y="6369951"/>
            <a:chExt cx="791635" cy="170468"/>
          </a:xfrm>
        </p:grpSpPr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870F7AA5-7D77-466A-A8F4-A6C61720342F}"/>
                </a:ext>
              </a:extLst>
            </p:cNvPr>
            <p:cNvSpPr/>
            <p:nvPr/>
          </p:nvSpPr>
          <p:spPr>
            <a:xfrm>
              <a:off x="4149463" y="6378562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endPara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AFE138D3-30B4-4E59-AB8C-3F5AA74E8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020" y="6377143"/>
              <a:ext cx="69647" cy="1487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2BE7A521-921F-4FE4-9EB8-1AB0F033DD7B}"/>
                </a:ext>
              </a:extLst>
            </p:cNvPr>
            <p:cNvSpPr/>
            <p:nvPr/>
          </p:nvSpPr>
          <p:spPr>
            <a:xfrm>
              <a:off x="4439324" y="6378562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endPara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7B21E9D-E852-4F17-B3D5-5BB5B175A9C0}"/>
                </a:ext>
              </a:extLst>
            </p:cNvPr>
            <p:cNvSpPr/>
            <p:nvPr/>
          </p:nvSpPr>
          <p:spPr>
            <a:xfrm>
              <a:off x="4797098" y="6384912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endPara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8" name="더하기 기호 247">
              <a:extLst>
                <a:ext uri="{FF2B5EF4-FFF2-40B4-BE49-F238E27FC236}">
                  <a16:creationId xmlns:a16="http://schemas.microsoft.com/office/drawing/2014/main" id="{CDBC42CD-CF2B-4015-8C7E-84415BC06AED}"/>
                </a:ext>
              </a:extLst>
            </p:cNvPr>
            <p:cNvSpPr/>
            <p:nvPr/>
          </p:nvSpPr>
          <p:spPr>
            <a:xfrm>
              <a:off x="4590661" y="6369951"/>
              <a:ext cx="183165" cy="170468"/>
            </a:xfrm>
            <a:prstGeom prst="mathPlus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849E9F8-23D3-4248-8EBA-4EF0272FA627}"/>
              </a:ext>
            </a:extLst>
          </p:cNvPr>
          <p:cNvSpPr/>
          <p:nvPr/>
        </p:nvSpPr>
        <p:spPr>
          <a:xfrm>
            <a:off x="5298013" y="1880856"/>
            <a:ext cx="2236362" cy="25578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spcAft>
                <a:spcPts val="500"/>
              </a:spcAft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국면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59454EAC-087F-48EE-B155-E84F2606F76F}"/>
              </a:ext>
            </a:extLst>
          </p:cNvPr>
          <p:cNvSpPr/>
          <p:nvPr/>
        </p:nvSpPr>
        <p:spPr>
          <a:xfrm>
            <a:off x="8038048" y="3256601"/>
            <a:ext cx="179932" cy="1543160"/>
          </a:xfrm>
          <a:prstGeom prst="leftBrace">
            <a:avLst>
              <a:gd name="adj1" fmla="val 11149"/>
              <a:gd name="adj2" fmla="val 81038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DA7F27-7814-4378-A760-648A3D47380C}"/>
              </a:ext>
            </a:extLst>
          </p:cNvPr>
          <p:cNvGrpSpPr/>
          <p:nvPr/>
        </p:nvGrpSpPr>
        <p:grpSpPr>
          <a:xfrm>
            <a:off x="5556564" y="3849748"/>
            <a:ext cx="2481484" cy="925339"/>
            <a:chOff x="5735603" y="3940500"/>
            <a:chExt cx="2311180" cy="925339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6DBB71A-FE10-4A9E-B6D1-8BED94F5EFFA}"/>
                </a:ext>
              </a:extLst>
            </p:cNvPr>
            <p:cNvSpPr/>
            <p:nvPr/>
          </p:nvSpPr>
          <p:spPr>
            <a:xfrm flipH="1">
              <a:off x="7756276" y="3998078"/>
              <a:ext cx="290507" cy="867761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300"/>
                </a:spcAft>
              </a:pPr>
              <a:endParaRPr lang="ko-KR" altLang="en-US" sz="12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3DC9E6C-23B3-45F3-97A6-64F85986DF43}"/>
                </a:ext>
              </a:extLst>
            </p:cNvPr>
            <p:cNvSpPr/>
            <p:nvPr/>
          </p:nvSpPr>
          <p:spPr>
            <a:xfrm flipH="1">
              <a:off x="5735603" y="3940500"/>
              <a:ext cx="2201698" cy="9233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300"/>
                </a:spcAft>
              </a:pPr>
              <a:r>
                <a:rPr lang="ko-KR" altLang="en-US" sz="12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수축기가 같은 기간일 때</a:t>
              </a: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>
                <a:spcAft>
                  <a:spcPts val="300"/>
                </a:spcAft>
              </a:pP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 </a:t>
              </a:r>
              <a:r>
                <a:rPr lang="ko-KR" altLang="en-US" sz="12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 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대비 </a:t>
              </a: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 </a:t>
              </a:r>
              <a:r>
                <a:rPr lang="ko-KR" altLang="en-US" sz="1200" b="1" spc="2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 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</a:t>
              </a:r>
              <a:endParaRPr lang="en-US" altLang="ko-KR" sz="12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200" b="1" spc="2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부실기업 비중</a:t>
              </a:r>
              <a:r>
                <a:rPr lang="ko-KR" altLang="en-US" sz="12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높음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74E9F23-E868-4148-9E44-19894F89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54263">
            <a:off x="2796581" y="1345596"/>
            <a:ext cx="969126" cy="969126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385742B7-8911-42C6-B922-E0EBF3AB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114177" flipH="1">
            <a:off x="8404245" y="1343922"/>
            <a:ext cx="969126" cy="9691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7BA95-B28D-4B01-B3A2-310D7E3E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8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 검정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 제거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09AAE10-138B-4A35-8FA7-07B5714A08EB}"/>
              </a:ext>
            </a:extLst>
          </p:cNvPr>
          <p:cNvGrpSpPr/>
          <p:nvPr/>
        </p:nvGrpSpPr>
        <p:grpSpPr>
          <a:xfrm>
            <a:off x="530316" y="1151019"/>
            <a:ext cx="11128287" cy="4837490"/>
            <a:chOff x="445646" y="1506618"/>
            <a:chExt cx="11128287" cy="48374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875A3F-95C8-4A7B-849D-F3CA98FD6A45}"/>
                </a:ext>
              </a:extLst>
            </p:cNvPr>
            <p:cNvSpPr/>
            <p:nvPr/>
          </p:nvSpPr>
          <p:spPr>
            <a:xfrm>
              <a:off x="455023" y="1506618"/>
              <a:ext cx="11118910" cy="4837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31CFE2-1938-40F8-ADCD-EDF13801D346}"/>
                </a:ext>
              </a:extLst>
            </p:cNvPr>
            <p:cNvGrpSpPr/>
            <p:nvPr/>
          </p:nvGrpSpPr>
          <p:grpSpPr>
            <a:xfrm>
              <a:off x="569159" y="1935596"/>
              <a:ext cx="10877776" cy="4298022"/>
              <a:chOff x="569159" y="2491689"/>
              <a:chExt cx="10877776" cy="387739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6C1F58C-730D-44C1-9171-1AF74F5C64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" b="357"/>
              <a:stretch/>
            </p:blipFill>
            <p:spPr>
              <a:xfrm>
                <a:off x="569159" y="2491690"/>
                <a:ext cx="2165343" cy="3861466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2AAC59B-67A1-4CE2-AE0C-5AF3219A3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4387" y="2491689"/>
                <a:ext cx="2071537" cy="3861466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E36940C-69E8-4AD8-AFF8-23EC87402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5809" y="2491689"/>
                <a:ext cx="2000124" cy="3877397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E9EFBB8-B219-4783-B10A-AA6B6B67F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818" y="2491689"/>
                <a:ext cx="2233885" cy="3875331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F8EACA-4C2D-471F-A096-41F131E16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9588" y="2491689"/>
                <a:ext cx="2207347" cy="3877398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BB0CC8B-CF70-4592-BED7-EA82F268728F}"/>
                </a:ext>
              </a:extLst>
            </p:cNvPr>
            <p:cNvGrpSpPr/>
            <p:nvPr/>
          </p:nvGrpSpPr>
          <p:grpSpPr>
            <a:xfrm>
              <a:off x="445646" y="1585122"/>
              <a:ext cx="5881214" cy="350474"/>
              <a:chOff x="445646" y="2177798"/>
              <a:chExt cx="5881214" cy="35047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03890E7-8474-4533-93E2-253A29AB0589}"/>
                  </a:ext>
                </a:extLst>
              </p:cNvPr>
              <p:cNvSpPr/>
              <p:nvPr/>
            </p:nvSpPr>
            <p:spPr>
              <a:xfrm>
                <a:off x="445646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히스토그램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D7D5C64-FEB6-403A-9A58-95D9E26C42D0}"/>
                  </a:ext>
                </a:extLst>
              </p:cNvPr>
              <p:cNvSpPr/>
              <p:nvPr/>
            </p:nvSpPr>
            <p:spPr>
              <a:xfrm>
                <a:off x="2657389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Box plot</a:t>
                </a:r>
                <a:endParaRPr lang="ko-KR" altLang="en-US" sz="1500" b="1" spc="30" dirty="0">
                  <a:solidFill>
                    <a:schemeClr val="accent6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F4D6497-61D5-4456-A7DE-BE9DD21DCC89}"/>
                  </a:ext>
                </a:extLst>
              </p:cNvPr>
              <p:cNvSpPr/>
              <p:nvPr/>
            </p:nvSpPr>
            <p:spPr>
              <a:xfrm>
                <a:off x="4781202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QQ plot</a:t>
                </a:r>
                <a:endParaRPr lang="ko-KR" altLang="en-US" sz="1500" b="1" spc="30" dirty="0">
                  <a:solidFill>
                    <a:schemeClr val="accent6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D63A1E2-F1F5-4F41-823E-BCD13C559F54}"/>
                </a:ext>
              </a:extLst>
            </p:cNvPr>
            <p:cNvGrpSpPr/>
            <p:nvPr/>
          </p:nvGrpSpPr>
          <p:grpSpPr>
            <a:xfrm>
              <a:off x="6845746" y="1585122"/>
              <a:ext cx="4516518" cy="350474"/>
              <a:chOff x="6845746" y="2177798"/>
              <a:chExt cx="4516518" cy="35047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512ADB6-A0D6-43E4-923A-9DA7E628D2AD}"/>
                  </a:ext>
                </a:extLst>
              </p:cNvPr>
              <p:cNvSpPr/>
              <p:nvPr/>
            </p:nvSpPr>
            <p:spPr>
              <a:xfrm>
                <a:off x="6845746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K–S test</a:t>
                </a:r>
                <a:endParaRPr lang="ko-KR" altLang="en-US" sz="1500" b="1" spc="30" dirty="0">
                  <a:solidFill>
                    <a:schemeClr val="accent4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DBC77AB-EBA5-425E-B56A-6418D9C91375}"/>
                  </a:ext>
                </a:extLst>
              </p:cNvPr>
              <p:cNvSpPr/>
              <p:nvPr/>
            </p:nvSpPr>
            <p:spPr>
              <a:xfrm>
                <a:off x="9107377" y="2177798"/>
                <a:ext cx="2254887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Shapiro-Wilk test</a:t>
                </a:r>
                <a:endParaRPr lang="ko-KR" altLang="en-US" sz="1500" b="1" spc="30" dirty="0">
                  <a:solidFill>
                    <a:schemeClr val="accent4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0581972-6F50-47B5-89D5-BC47C7B7E13E}"/>
              </a:ext>
            </a:extLst>
          </p:cNvPr>
          <p:cNvSpPr txBox="1"/>
          <p:nvPr/>
        </p:nvSpPr>
        <p:spPr>
          <a:xfrm>
            <a:off x="539694" y="5999277"/>
            <a:ext cx="5971176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1 (General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data, 2011 ~ 2020)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30BE88-AD93-4EC8-87BF-DC20C3B9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6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>
            <a:extLst>
              <a:ext uri="{FF2B5EF4-FFF2-40B4-BE49-F238E27FC236}">
                <a16:creationId xmlns:a16="http://schemas.microsoft.com/office/drawing/2014/main" id="{0C8154D3-FFC1-4FA4-992F-FF7E71D5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5010349"/>
            <a:ext cx="12192000" cy="0"/>
          </a:xfrm>
          <a:prstGeom prst="line">
            <a:avLst/>
          </a:pr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GB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86346E-EFBC-4C41-9DD5-4B6F98A2EB0A}"/>
              </a:ext>
            </a:extLst>
          </p:cNvPr>
          <p:cNvSpPr/>
          <p:nvPr/>
        </p:nvSpPr>
        <p:spPr>
          <a:xfrm>
            <a:off x="0" y="-1"/>
            <a:ext cx="12192000" cy="1868879"/>
          </a:xfrm>
          <a:prstGeom prst="rect">
            <a:avLst/>
          </a:prstGeom>
          <a:solidFill>
            <a:srgbClr val="0020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 표   순 서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9AAD485-C812-4F85-8F1A-7D301CE3E8C8}"/>
              </a:ext>
            </a:extLst>
          </p:cNvPr>
          <p:cNvGrpSpPr/>
          <p:nvPr/>
        </p:nvGrpSpPr>
        <p:grpSpPr>
          <a:xfrm>
            <a:off x="3467024" y="5178882"/>
            <a:ext cx="922047" cy="717359"/>
            <a:chOff x="3467024" y="5178882"/>
            <a:chExt cx="922047" cy="717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A2DD8B-E26D-423D-A29D-5876E7C6E254}"/>
                </a:ext>
              </a:extLst>
            </p:cNvPr>
            <p:cNvSpPr txBox="1"/>
            <p:nvPr/>
          </p:nvSpPr>
          <p:spPr>
            <a:xfrm>
              <a:off x="3467024" y="5178882"/>
              <a:ext cx="922047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DD1721-EC6E-498F-8C3B-1720C7665947}"/>
                </a:ext>
              </a:extLst>
            </p:cNvPr>
            <p:cNvSpPr txBox="1"/>
            <p:nvPr/>
          </p:nvSpPr>
          <p:spPr>
            <a:xfrm>
              <a:off x="3620205" y="5511456"/>
              <a:ext cx="615681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EDA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A52AE6-DE06-4FCC-834B-826015A6B628}"/>
              </a:ext>
            </a:extLst>
          </p:cNvPr>
          <p:cNvGrpSpPr/>
          <p:nvPr/>
        </p:nvGrpSpPr>
        <p:grpSpPr>
          <a:xfrm>
            <a:off x="5111862" y="5178882"/>
            <a:ext cx="1985672" cy="717359"/>
            <a:chOff x="5111862" y="5178882"/>
            <a:chExt cx="1985672" cy="7173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CD36-2AFF-4C96-8C44-FE7EC5EE5E8D}"/>
                </a:ext>
              </a:extLst>
            </p:cNvPr>
            <p:cNvSpPr txBox="1"/>
            <p:nvPr/>
          </p:nvSpPr>
          <p:spPr>
            <a:xfrm>
              <a:off x="5608089" y="5178882"/>
              <a:ext cx="993221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B8C75-579A-4C80-853A-1DEE2C237AFB}"/>
                </a:ext>
              </a:extLst>
            </p:cNvPr>
            <p:cNvSpPr txBox="1"/>
            <p:nvPr/>
          </p:nvSpPr>
          <p:spPr>
            <a:xfrm>
              <a:off x="5111862" y="5511456"/>
              <a:ext cx="198567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Feature Selection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2869ED7-F7D1-4D50-AC47-CF286ADCF1D3}"/>
              </a:ext>
            </a:extLst>
          </p:cNvPr>
          <p:cNvGrpSpPr/>
          <p:nvPr/>
        </p:nvGrpSpPr>
        <p:grpSpPr>
          <a:xfrm>
            <a:off x="7636455" y="5178882"/>
            <a:ext cx="1332096" cy="1022058"/>
            <a:chOff x="7636455" y="5178882"/>
            <a:chExt cx="1332096" cy="102205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850E82-8D3A-4BB9-9258-58DC73628D7A}"/>
                </a:ext>
              </a:extLst>
            </p:cNvPr>
            <p:cNvSpPr txBox="1"/>
            <p:nvPr/>
          </p:nvSpPr>
          <p:spPr>
            <a:xfrm>
              <a:off x="7770309" y="5178882"/>
              <a:ext cx="1064394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III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F1C73C-A707-4423-BA3B-BD099506E500}"/>
                </a:ext>
              </a:extLst>
            </p:cNvPr>
            <p:cNvSpPr txBox="1"/>
            <p:nvPr/>
          </p:nvSpPr>
          <p:spPr>
            <a:xfrm>
              <a:off x="7636455" y="5511456"/>
              <a:ext cx="1332096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Modeling</a:t>
              </a: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결과 및 평가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1F9079D-F97A-4A46-B546-6F74B871A274}"/>
              </a:ext>
            </a:extLst>
          </p:cNvPr>
          <p:cNvGrpSpPr/>
          <p:nvPr/>
        </p:nvGrpSpPr>
        <p:grpSpPr>
          <a:xfrm>
            <a:off x="9843877" y="5178882"/>
            <a:ext cx="1332736" cy="717359"/>
            <a:chOff x="9843877" y="5178882"/>
            <a:chExt cx="1332736" cy="71735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2E92D-038D-4115-92F3-277113ABCE9A}"/>
                </a:ext>
              </a:extLst>
            </p:cNvPr>
            <p:cNvSpPr txBox="1"/>
            <p:nvPr/>
          </p:nvSpPr>
          <p:spPr>
            <a:xfrm>
              <a:off x="9843877" y="5178882"/>
              <a:ext cx="1332736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Appendix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91C42-951E-4D69-8AC4-A9443CB7CCFE}"/>
                </a:ext>
              </a:extLst>
            </p:cNvPr>
            <p:cNvSpPr txBox="1"/>
            <p:nvPr/>
          </p:nvSpPr>
          <p:spPr>
            <a:xfrm>
              <a:off x="9871759" y="5511456"/>
              <a:ext cx="127695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참고문헌 등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624C59F-DB78-437F-9529-1CBC44FB5D12}"/>
              </a:ext>
            </a:extLst>
          </p:cNvPr>
          <p:cNvGrpSpPr/>
          <p:nvPr/>
        </p:nvGrpSpPr>
        <p:grpSpPr>
          <a:xfrm>
            <a:off x="1208330" y="5178882"/>
            <a:ext cx="1014380" cy="1022058"/>
            <a:chOff x="1208330" y="5178882"/>
            <a:chExt cx="1014380" cy="102205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85D9A2-6477-4CA5-8F92-6D31B19EFA79}"/>
                </a:ext>
              </a:extLst>
            </p:cNvPr>
            <p:cNvSpPr txBox="1"/>
            <p:nvPr/>
          </p:nvSpPr>
          <p:spPr>
            <a:xfrm>
              <a:off x="1391716" y="5178882"/>
              <a:ext cx="647613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소개</a:t>
              </a:r>
              <a:endPara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642E6D-4B40-4C47-952D-2EE38A68115D}"/>
                </a:ext>
              </a:extLst>
            </p:cNvPr>
            <p:cNvSpPr txBox="1"/>
            <p:nvPr/>
          </p:nvSpPr>
          <p:spPr>
            <a:xfrm>
              <a:off x="1208330" y="5511456"/>
              <a:ext cx="1014380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팀원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선행연구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D0B9CA8-167B-4907-9B19-7C0174703183}"/>
              </a:ext>
            </a:extLst>
          </p:cNvPr>
          <p:cNvGrpSpPr/>
          <p:nvPr/>
        </p:nvGrpSpPr>
        <p:grpSpPr>
          <a:xfrm>
            <a:off x="5352160" y="2824277"/>
            <a:ext cx="1479915" cy="2324135"/>
            <a:chOff x="5352160" y="2833802"/>
            <a:chExt cx="1479915" cy="23241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D572C1-7BD7-4CC7-AD6D-5CB0022BF799}"/>
                </a:ext>
              </a:extLst>
            </p:cNvPr>
            <p:cNvGrpSpPr/>
            <p:nvPr/>
          </p:nvGrpSpPr>
          <p:grpSpPr>
            <a:xfrm>
              <a:off x="5352160" y="2833802"/>
              <a:ext cx="1479915" cy="2324135"/>
              <a:chOff x="5346550" y="3052877"/>
              <a:chExt cx="1479915" cy="2324135"/>
            </a:xfrm>
            <a:solidFill>
              <a:srgbClr val="002060">
                <a:alpha val="50000"/>
              </a:srgbClr>
            </a:solidFill>
          </p:grpSpPr>
          <p:sp>
            <p:nvSpPr>
              <p:cNvPr id="54" name="Oval 7">
                <a:extLst>
                  <a:ext uri="{FF2B5EF4-FFF2-40B4-BE49-F238E27FC236}">
                    <a16:creationId xmlns:a16="http://schemas.microsoft.com/office/drawing/2014/main" id="{3C865ADF-4950-4132-A945-5BC0DB9C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350" y="5125012"/>
                <a:ext cx="252000" cy="252000"/>
              </a:xfrm>
              <a:prstGeom prst="ellipse">
                <a:avLst/>
              </a:prstGeom>
              <a:solidFill>
                <a:srgbClr val="3B5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6AC85B-7C5B-44A8-90B8-5B5F945E442B}"/>
                  </a:ext>
                </a:extLst>
              </p:cNvPr>
              <p:cNvGrpSpPr/>
              <p:nvPr/>
            </p:nvGrpSpPr>
            <p:grpSpPr>
              <a:xfrm>
                <a:off x="5346550" y="3052877"/>
                <a:ext cx="1479915" cy="1506385"/>
                <a:chOff x="515625" y="3240066"/>
                <a:chExt cx="1479915" cy="1506385"/>
              </a:xfrm>
              <a:grpFill/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DCA8F29D-B7D6-471D-906A-9CE9DA946627}"/>
                    </a:ext>
                  </a:extLst>
                </p:cNvPr>
                <p:cNvSpPr/>
                <p:nvPr/>
              </p:nvSpPr>
              <p:spPr>
                <a:xfrm rot="8100000">
                  <a:off x="515625" y="3240066"/>
                  <a:ext cx="1479915" cy="1506385"/>
                </a:xfrm>
                <a:prstGeom prst="teardrop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77BA249-CD4E-4C77-ABC5-C54820A25A2D}"/>
                    </a:ext>
                  </a:extLst>
                </p:cNvPr>
                <p:cNvSpPr/>
                <p:nvPr/>
              </p:nvSpPr>
              <p:spPr>
                <a:xfrm>
                  <a:off x="661501" y="3410927"/>
                  <a:ext cx="1188000" cy="118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60CD8752-3A00-48D0-A82C-4F5A813B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612" y="3248027"/>
              <a:ext cx="704847" cy="70484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7F15B1-8E5E-4C30-BF2A-DBCB8917279D}"/>
              </a:ext>
            </a:extLst>
          </p:cNvPr>
          <p:cNvGrpSpPr/>
          <p:nvPr/>
        </p:nvGrpSpPr>
        <p:grpSpPr>
          <a:xfrm>
            <a:off x="970588" y="2852852"/>
            <a:ext cx="1479915" cy="2289273"/>
            <a:chOff x="970588" y="2852852"/>
            <a:chExt cx="1479915" cy="228927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4120FA7-F184-4294-AB1E-0934BF2D16CE}"/>
                </a:ext>
              </a:extLst>
            </p:cNvPr>
            <p:cNvGrpSpPr/>
            <p:nvPr/>
          </p:nvGrpSpPr>
          <p:grpSpPr>
            <a:xfrm>
              <a:off x="970588" y="2852852"/>
              <a:ext cx="1479915" cy="2289273"/>
              <a:chOff x="970588" y="2852852"/>
              <a:chExt cx="1479915" cy="228927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43E608-9011-4246-96B4-8A5880B677DB}"/>
                  </a:ext>
                </a:extLst>
              </p:cNvPr>
              <p:cNvGrpSpPr/>
              <p:nvPr/>
            </p:nvGrpSpPr>
            <p:grpSpPr>
              <a:xfrm>
                <a:off x="970588" y="2852852"/>
                <a:ext cx="1479915" cy="2289273"/>
                <a:chOff x="572650" y="3071927"/>
                <a:chExt cx="1479915" cy="2289273"/>
              </a:xfrm>
              <a:solidFill>
                <a:srgbClr val="FFD277">
                  <a:alpha val="50000"/>
                </a:srgbClr>
              </a:solidFill>
            </p:grpSpPr>
            <p:sp>
              <p:nvSpPr>
                <p:cNvPr id="4" name="Oval 7">
                  <a:extLst>
                    <a:ext uri="{FF2B5EF4-FFF2-40B4-BE49-F238E27FC236}">
                      <a16:creationId xmlns:a16="http://schemas.microsoft.com/office/drawing/2014/main" id="{71C1CB76-4CFC-4DCD-8CA3-5080D686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6608" y="5109200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D464D60-CE8E-4C5C-9D72-1B380C05E8E9}"/>
                    </a:ext>
                  </a:extLst>
                </p:cNvPr>
                <p:cNvGrpSpPr/>
                <p:nvPr/>
              </p:nvGrpSpPr>
              <p:grpSpPr>
                <a:xfrm>
                  <a:off x="572650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8" name="눈물 방울 7">
                    <a:extLst>
                      <a:ext uri="{FF2B5EF4-FFF2-40B4-BE49-F238E27FC236}">
                        <a16:creationId xmlns:a16="http://schemas.microsoft.com/office/drawing/2014/main" id="{F6631AFD-0475-47B7-9B8C-DDBFF84EAB9E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CFEFC7E8-17BA-4DBD-B112-D1163C704C42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7D72BEBB-BEF3-424F-8162-039932D2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859" y="3298702"/>
                <a:ext cx="723690" cy="723690"/>
              </a:xfrm>
              <a:prstGeom prst="rect">
                <a:avLst/>
              </a:prstGeom>
            </p:spPr>
          </p:pic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039F916-D91B-446A-88B8-BC6662C0472C}"/>
                </a:ext>
              </a:extLst>
            </p:cNvPr>
            <p:cNvSpPr/>
            <p:nvPr/>
          </p:nvSpPr>
          <p:spPr>
            <a:xfrm>
              <a:off x="1170820" y="3067998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74654A-E86D-4C9F-A651-2311C84439E1}"/>
              </a:ext>
            </a:extLst>
          </p:cNvPr>
          <p:cNvGrpSpPr/>
          <p:nvPr/>
        </p:nvGrpSpPr>
        <p:grpSpPr>
          <a:xfrm>
            <a:off x="3152622" y="2850385"/>
            <a:ext cx="1479915" cy="2283497"/>
            <a:chOff x="3152622" y="2850385"/>
            <a:chExt cx="1479915" cy="228349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36DAE50-3717-4C40-BB9E-5CE72413519C}"/>
                </a:ext>
              </a:extLst>
            </p:cNvPr>
            <p:cNvGrpSpPr/>
            <p:nvPr/>
          </p:nvGrpSpPr>
          <p:grpSpPr>
            <a:xfrm>
              <a:off x="3152622" y="2850385"/>
              <a:ext cx="1479915" cy="2283497"/>
              <a:chOff x="3152622" y="2850385"/>
              <a:chExt cx="1479915" cy="2283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DC27958-5B3C-45C3-9AF9-6FE28A748455}"/>
                  </a:ext>
                </a:extLst>
              </p:cNvPr>
              <p:cNvGrpSpPr/>
              <p:nvPr/>
            </p:nvGrpSpPr>
            <p:grpSpPr>
              <a:xfrm>
                <a:off x="3152622" y="2850385"/>
                <a:ext cx="1479915" cy="2283497"/>
                <a:chOff x="2973949" y="3071927"/>
                <a:chExt cx="1479915" cy="2283497"/>
              </a:xfrm>
              <a:solidFill>
                <a:srgbClr val="002060">
                  <a:alpha val="30000"/>
                </a:srgbClr>
              </a:solidFill>
            </p:grpSpPr>
            <p:sp>
              <p:nvSpPr>
                <p:cNvPr id="42" name="Oval 7">
                  <a:extLst>
                    <a:ext uri="{FF2B5EF4-FFF2-40B4-BE49-F238E27FC236}">
                      <a16:creationId xmlns:a16="http://schemas.microsoft.com/office/drawing/2014/main" id="{A2940CD1-4CCA-427F-AD87-8708A40B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413" y="5103424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8FF3475-7BA5-4D7D-A9D7-57D871DC1374}"/>
                    </a:ext>
                  </a:extLst>
                </p:cNvPr>
                <p:cNvGrpSpPr/>
                <p:nvPr/>
              </p:nvGrpSpPr>
              <p:grpSpPr>
                <a:xfrm>
                  <a:off x="2973949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4" name="눈물 방울 43">
                    <a:extLst>
                      <a:ext uri="{FF2B5EF4-FFF2-40B4-BE49-F238E27FC236}">
                        <a16:creationId xmlns:a16="http://schemas.microsoft.com/office/drawing/2014/main" id="{5CD2F609-8190-4692-B25F-DBA3864B276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03B6DC1-9024-4ACD-80C1-F70B947CBCF3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CE45921-8562-4BCB-8E1D-29C5D681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534725" y="3286127"/>
                <a:ext cx="690562" cy="636779"/>
              </a:xfrm>
              <a:prstGeom prst="rect">
                <a:avLst/>
              </a:prstGeom>
            </p:spPr>
          </p:pic>
        </p:grp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820EEE5-7228-42FE-9A95-DA67AF996499}"/>
                </a:ext>
              </a:extLst>
            </p:cNvPr>
            <p:cNvSpPr/>
            <p:nvPr/>
          </p:nvSpPr>
          <p:spPr>
            <a:xfrm>
              <a:off x="3340006" y="3059693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69FD0CE-0868-455D-877A-0A988CB2566E}"/>
              </a:ext>
            </a:extLst>
          </p:cNvPr>
          <p:cNvGrpSpPr/>
          <p:nvPr/>
        </p:nvGrpSpPr>
        <p:grpSpPr>
          <a:xfrm>
            <a:off x="7542946" y="2846501"/>
            <a:ext cx="1479915" cy="2314046"/>
            <a:chOff x="7542946" y="2846501"/>
            <a:chExt cx="1479915" cy="231404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1D2D40C-53BA-47E6-AB9F-9DBC38C5F081}"/>
                </a:ext>
              </a:extLst>
            </p:cNvPr>
            <p:cNvGrpSpPr/>
            <p:nvPr/>
          </p:nvGrpSpPr>
          <p:grpSpPr>
            <a:xfrm>
              <a:off x="7542946" y="2846501"/>
              <a:ext cx="1479915" cy="2314046"/>
              <a:chOff x="7542946" y="2846501"/>
              <a:chExt cx="1479915" cy="231404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6E2FCEE-71DD-47FA-9FC7-B6A543825701}"/>
                  </a:ext>
                </a:extLst>
              </p:cNvPr>
              <p:cNvGrpSpPr/>
              <p:nvPr/>
            </p:nvGrpSpPr>
            <p:grpSpPr>
              <a:xfrm>
                <a:off x="7542946" y="2846501"/>
                <a:ext cx="1479915" cy="2314046"/>
                <a:chOff x="7768094" y="3090977"/>
                <a:chExt cx="1479915" cy="2314046"/>
              </a:xfrm>
              <a:solidFill>
                <a:srgbClr val="002060">
                  <a:alpha val="90000"/>
                </a:srgbClr>
              </a:solidFill>
            </p:grpSpPr>
            <p:sp>
              <p:nvSpPr>
                <p:cNvPr id="50" name="Oval 7">
                  <a:extLst>
                    <a:ext uri="{FF2B5EF4-FFF2-40B4-BE49-F238E27FC236}">
                      <a16:creationId xmlns:a16="http://schemas.microsoft.com/office/drawing/2014/main" id="{CEFE459A-9DC9-4259-BEAC-E7BAF43F1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7622" y="5153023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8C9C42A-C8AC-4161-944E-4FAEB8BDECF9}"/>
                    </a:ext>
                  </a:extLst>
                </p:cNvPr>
                <p:cNvGrpSpPr/>
                <p:nvPr/>
              </p:nvGrpSpPr>
              <p:grpSpPr>
                <a:xfrm>
                  <a:off x="7768094" y="3090977"/>
                  <a:ext cx="1479915" cy="1506385"/>
                  <a:chOff x="515625" y="3278166"/>
                  <a:chExt cx="1479915" cy="1506385"/>
                </a:xfrm>
                <a:grpFill/>
              </p:grpSpPr>
              <p:sp>
                <p:nvSpPr>
                  <p:cNvPr id="52" name="눈물 방울 51">
                    <a:extLst>
                      <a:ext uri="{FF2B5EF4-FFF2-40B4-BE49-F238E27FC236}">
                        <a16:creationId xmlns:a16="http://schemas.microsoft.com/office/drawing/2014/main" id="{49A6276D-A414-48B3-B70E-65D75150DF8D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78166"/>
                    <a:ext cx="1479915" cy="1506385"/>
                  </a:xfrm>
                  <a:prstGeom prst="teardrop">
                    <a:avLst/>
                  </a:prstGeom>
                  <a:solidFill>
                    <a:srgbClr val="193670">
                      <a:alpha val="8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40980611-A1BB-40F9-B724-A55AEB8A4A54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9977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6DF078D6-80C5-493F-B48E-9A093FF83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2757" y="3192296"/>
                <a:ext cx="830095" cy="830095"/>
              </a:xfrm>
              <a:prstGeom prst="rect">
                <a:avLst/>
              </a:prstGeom>
            </p:spPr>
          </p:pic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9B9101D-F632-49D0-A151-BBB2C0416F6E}"/>
                </a:ext>
              </a:extLst>
            </p:cNvPr>
            <p:cNvSpPr/>
            <p:nvPr/>
          </p:nvSpPr>
          <p:spPr>
            <a:xfrm>
              <a:off x="7681829" y="3067998"/>
              <a:ext cx="1080000" cy="108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4354CD-40E7-465F-ACA3-E51ADEBC8335}"/>
              </a:ext>
            </a:extLst>
          </p:cNvPr>
          <p:cNvGrpSpPr/>
          <p:nvPr/>
        </p:nvGrpSpPr>
        <p:grpSpPr>
          <a:xfrm>
            <a:off x="9733733" y="2852852"/>
            <a:ext cx="1479915" cy="2296616"/>
            <a:chOff x="9733733" y="2852852"/>
            <a:chExt cx="1479915" cy="22966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A722CDC-D0D1-4648-A033-4D7FB73BE4BD}"/>
                </a:ext>
              </a:extLst>
            </p:cNvPr>
            <p:cNvGrpSpPr/>
            <p:nvPr/>
          </p:nvGrpSpPr>
          <p:grpSpPr>
            <a:xfrm>
              <a:off x="9733733" y="2852852"/>
              <a:ext cx="1479915" cy="2296616"/>
              <a:chOff x="9733733" y="2852852"/>
              <a:chExt cx="1479915" cy="22966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AF7D6A4-6897-4B87-ADE1-25BA4CEDD9B7}"/>
                  </a:ext>
                </a:extLst>
              </p:cNvPr>
              <p:cNvGrpSpPr/>
              <p:nvPr/>
            </p:nvGrpSpPr>
            <p:grpSpPr>
              <a:xfrm>
                <a:off x="9733733" y="2852852"/>
                <a:ext cx="1479915" cy="2296616"/>
                <a:chOff x="10140133" y="3071927"/>
                <a:chExt cx="1479915" cy="2296616"/>
              </a:xfrm>
              <a:solidFill>
                <a:schemeClr val="bg1">
                  <a:lumMod val="75000"/>
                  <a:alpha val="60000"/>
                </a:schemeClr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030CE729-4857-4757-B844-A40F192C8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71025" y="511654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76C09A-187B-4F2E-A183-A8ADF1A7B437}"/>
                    </a:ext>
                  </a:extLst>
                </p:cNvPr>
                <p:cNvGrpSpPr/>
                <p:nvPr/>
              </p:nvGrpSpPr>
              <p:grpSpPr>
                <a:xfrm>
                  <a:off x="10140133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8" name="눈물 방울 47">
                    <a:extLst>
                      <a:ext uri="{FF2B5EF4-FFF2-40B4-BE49-F238E27FC236}">
                        <a16:creationId xmlns:a16="http://schemas.microsoft.com/office/drawing/2014/main" id="{9606AD26-6463-4F39-AE47-C010F07FB18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FD4F2EC-88C1-4F4D-9EF0-D8F53CE0263F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B273998-799F-4611-9199-C1D310B7D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43460">
                <a:off x="10084994" y="3198379"/>
                <a:ext cx="777230" cy="777230"/>
              </a:xfrm>
              <a:prstGeom prst="rect">
                <a:avLst/>
              </a:prstGeom>
            </p:spPr>
          </p:pic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20994D2-A5D0-4C2D-A9F3-3B39CAD0B138}"/>
                </a:ext>
              </a:extLst>
            </p:cNvPr>
            <p:cNvSpPr/>
            <p:nvPr/>
          </p:nvSpPr>
          <p:spPr>
            <a:xfrm>
              <a:off x="9984613" y="3056568"/>
              <a:ext cx="1080000" cy="108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46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A3B7B7-9A4F-4643-9C1E-E90B93ECB397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정규성 검정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 제거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</a:t>
            </a:r>
            <a:r>
              <a:rPr lang="en-US" altLang="ko-KR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B8ED0-CD3A-47FD-BF84-AA4E5ED74A19}"/>
              </a:ext>
            </a:extLst>
          </p:cNvPr>
          <p:cNvSpPr txBox="1"/>
          <p:nvPr/>
        </p:nvSpPr>
        <p:spPr>
          <a:xfrm>
            <a:off x="718457" y="1042446"/>
            <a:ext cx="4025237" cy="5873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>
              <a:spcAft>
                <a:spcPts val="500"/>
              </a:spcAft>
            </a:pPr>
            <a:r>
              <a:rPr lang="ko-KR" altLang="en-US" sz="1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rPr>
              <a:t>이상치 제거 방법</a:t>
            </a:r>
            <a:endParaRPr lang="en-US" altLang="ko-KR" sz="14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spcAft>
                <a:spcPts val="300"/>
              </a:spcAft>
            </a:pP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총 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7 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가지 방법을 수행하여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결과값 비교  </a:t>
            </a:r>
            <a:endParaRPr lang="en-US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82EAEA-9838-4572-8CB2-9851B0108D3D}"/>
              </a:ext>
            </a:extLst>
          </p:cNvPr>
          <p:cNvGrpSpPr/>
          <p:nvPr/>
        </p:nvGrpSpPr>
        <p:grpSpPr>
          <a:xfrm>
            <a:off x="5044196" y="1024244"/>
            <a:ext cx="6333066" cy="954608"/>
            <a:chOff x="4888173" y="1038209"/>
            <a:chExt cx="5441160" cy="95460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E9F195-4351-4881-BEBF-0AA14830CE51}"/>
                </a:ext>
              </a:extLst>
            </p:cNvPr>
            <p:cNvGrpSpPr/>
            <p:nvPr/>
          </p:nvGrpSpPr>
          <p:grpSpPr>
            <a:xfrm>
              <a:off x="4941607" y="1134097"/>
              <a:ext cx="5296784" cy="771418"/>
              <a:chOff x="3691993" y="1192223"/>
              <a:chExt cx="5296784" cy="771418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FB4FB9-FC28-48E6-ACBE-9ACA26E1A4F2}"/>
                  </a:ext>
                </a:extLst>
              </p:cNvPr>
              <p:cNvSpPr txBox="1"/>
              <p:nvPr/>
            </p:nvSpPr>
            <p:spPr>
              <a:xfrm>
                <a:off x="3691993" y="1192223"/>
                <a:ext cx="1540466" cy="7714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sz="1300" spc="2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</a:t>
                </a:r>
                <a:r>
                  <a:rPr lang="en-US" altLang="ko-KR" sz="11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(95%)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A34C05-E69E-4330-B148-DF52EDB6AEB1}"/>
                  </a:ext>
                </a:extLst>
              </p:cNvPr>
              <p:cNvSpPr txBox="1"/>
              <p:nvPr/>
            </p:nvSpPr>
            <p:spPr>
              <a:xfrm>
                <a:off x="5205362" y="1192223"/>
                <a:ext cx="1784793" cy="7714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Minmax</a:t>
                </a:r>
              </a:p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Standard</a:t>
                </a:r>
              </a:p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Robust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B7850D-39C7-4E85-95E0-B7F22DD46649}"/>
                  </a:ext>
                </a:extLst>
              </p:cNvPr>
              <p:cNvSpPr txBox="1"/>
              <p:nvPr/>
            </p:nvSpPr>
            <p:spPr>
              <a:xfrm>
                <a:off x="6666716" y="1192223"/>
                <a:ext cx="2322061" cy="7714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spc="2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</a:t>
                </a:r>
                <a:r>
                  <a:rPr lang="ko-KR" altLang="en-US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Minmax</a:t>
                </a:r>
              </a:p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spc="2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</a:t>
                </a:r>
                <a:r>
                  <a:rPr lang="ko-KR" altLang="en-US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Standard</a:t>
                </a:r>
              </a:p>
              <a:p>
                <a:pPr marL="177800" indent="-177800">
                  <a:lnSpc>
                    <a:spcPct val="100000"/>
                  </a:lnSpc>
                  <a:spcAft>
                    <a:spcPts val="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spc="2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</a:t>
                </a:r>
                <a:r>
                  <a:rPr lang="ko-KR" altLang="en-US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300" spc="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Robust </a:t>
                </a: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2126DB-C406-4820-B941-F7FFC8E06053}"/>
                </a:ext>
              </a:extLst>
            </p:cNvPr>
            <p:cNvSpPr/>
            <p:nvPr/>
          </p:nvSpPr>
          <p:spPr>
            <a:xfrm>
              <a:off x="4888173" y="1038209"/>
              <a:ext cx="5441160" cy="95460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14D226-949F-4F1C-9729-ADED97C76FD6}"/>
              </a:ext>
            </a:extLst>
          </p:cNvPr>
          <p:cNvGrpSpPr/>
          <p:nvPr/>
        </p:nvGrpSpPr>
        <p:grpSpPr>
          <a:xfrm>
            <a:off x="480424" y="2147961"/>
            <a:ext cx="11118910" cy="4066561"/>
            <a:chOff x="480424" y="2147961"/>
            <a:chExt cx="11118910" cy="40665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875A3F-95C8-4A7B-849D-F3CA98FD6A45}"/>
                </a:ext>
              </a:extLst>
            </p:cNvPr>
            <p:cNvSpPr/>
            <p:nvPr/>
          </p:nvSpPr>
          <p:spPr>
            <a:xfrm>
              <a:off x="480424" y="2147961"/>
              <a:ext cx="11118910" cy="4066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BB0CC8B-CF70-4592-BED7-EA82F268728F}"/>
                </a:ext>
              </a:extLst>
            </p:cNvPr>
            <p:cNvGrpSpPr/>
            <p:nvPr/>
          </p:nvGrpSpPr>
          <p:grpSpPr>
            <a:xfrm>
              <a:off x="547247" y="2229156"/>
              <a:ext cx="5940483" cy="326238"/>
              <a:chOff x="445646" y="2177798"/>
              <a:chExt cx="5940483" cy="35047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03890E7-8474-4533-93E2-253A29AB0589}"/>
                  </a:ext>
                </a:extLst>
              </p:cNvPr>
              <p:cNvSpPr/>
              <p:nvPr/>
            </p:nvSpPr>
            <p:spPr>
              <a:xfrm>
                <a:off x="445646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히스토그램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D7D5C64-FEB6-403A-9A58-95D9E26C42D0}"/>
                  </a:ext>
                </a:extLst>
              </p:cNvPr>
              <p:cNvSpPr/>
              <p:nvPr/>
            </p:nvSpPr>
            <p:spPr>
              <a:xfrm>
                <a:off x="2657389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Box plot</a:t>
                </a:r>
                <a:endParaRPr lang="ko-KR" altLang="en-US" sz="1500" b="1" spc="30" dirty="0">
                  <a:solidFill>
                    <a:schemeClr val="accent6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F4D6497-61D5-4456-A7DE-BE9DD21DCC89}"/>
                  </a:ext>
                </a:extLst>
              </p:cNvPr>
              <p:cNvSpPr/>
              <p:nvPr/>
            </p:nvSpPr>
            <p:spPr>
              <a:xfrm>
                <a:off x="4840471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6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QQ plot</a:t>
                </a:r>
                <a:endParaRPr lang="ko-KR" altLang="en-US" sz="1500" b="1" spc="30" dirty="0">
                  <a:solidFill>
                    <a:schemeClr val="accent6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D63A1E2-F1F5-4F41-823E-BCD13C559F54}"/>
                </a:ext>
              </a:extLst>
            </p:cNvPr>
            <p:cNvGrpSpPr/>
            <p:nvPr/>
          </p:nvGrpSpPr>
          <p:grpSpPr>
            <a:xfrm>
              <a:off x="7061038" y="2229156"/>
              <a:ext cx="4318161" cy="326238"/>
              <a:chOff x="6845746" y="2177798"/>
              <a:chExt cx="4507680" cy="35047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512ADB6-A0D6-43E4-923A-9DA7E628D2AD}"/>
                  </a:ext>
                </a:extLst>
              </p:cNvPr>
              <p:cNvSpPr/>
              <p:nvPr/>
            </p:nvSpPr>
            <p:spPr>
              <a:xfrm>
                <a:off x="6845746" y="2177798"/>
                <a:ext cx="1545658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K–S test</a:t>
                </a:r>
                <a:endParaRPr lang="ko-KR" altLang="en-US" sz="1500" b="1" spc="30" dirty="0">
                  <a:solidFill>
                    <a:schemeClr val="accent4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DBC77AB-EBA5-425E-B56A-6418D9C91375}"/>
                  </a:ext>
                </a:extLst>
              </p:cNvPr>
              <p:cNvSpPr/>
              <p:nvPr/>
            </p:nvSpPr>
            <p:spPr>
              <a:xfrm>
                <a:off x="9098539" y="2177798"/>
                <a:ext cx="2254887" cy="3504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🚨 </a:t>
                </a:r>
                <a:r>
                  <a:rPr lang="en-US" altLang="ko-KR" sz="1500" b="1" spc="30" dirty="0">
                    <a:solidFill>
                      <a:schemeClr val="accent4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Shapiro-Wilk test</a:t>
                </a:r>
                <a:endParaRPr lang="ko-KR" altLang="en-US" sz="1500" b="1" spc="30" dirty="0">
                  <a:solidFill>
                    <a:schemeClr val="accent4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DFFAEF5-B6DA-4C5F-9BA4-FE8A875C02A5}"/>
                </a:ext>
              </a:extLst>
            </p:cNvPr>
            <p:cNvGrpSpPr/>
            <p:nvPr/>
          </p:nvGrpSpPr>
          <p:grpSpPr>
            <a:xfrm>
              <a:off x="592667" y="2555394"/>
              <a:ext cx="10915154" cy="3557042"/>
              <a:chOff x="592667" y="2555394"/>
              <a:chExt cx="10915154" cy="355704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DFA8DF23-9C22-453F-98D7-A31287C4971E}"/>
                  </a:ext>
                </a:extLst>
              </p:cNvPr>
              <p:cNvGrpSpPr/>
              <p:nvPr/>
            </p:nvGrpSpPr>
            <p:grpSpPr>
              <a:xfrm>
                <a:off x="592667" y="2555394"/>
                <a:ext cx="6403901" cy="3554591"/>
                <a:chOff x="592667" y="2555394"/>
                <a:chExt cx="6403901" cy="3554591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E79C0872-3656-4FFE-B155-7D8035C7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2667" y="2555394"/>
                  <a:ext cx="2073546" cy="3554591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7FBBCD8F-EBB0-4F61-9D7A-5A57FEA9C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608" y="2555395"/>
                  <a:ext cx="2073546" cy="3553894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64FC7423-82E1-42EC-887C-A35C4A5071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3022" y="2571843"/>
                  <a:ext cx="2073546" cy="3537446"/>
                </a:xfrm>
                <a:prstGeom prst="rect">
                  <a:avLst/>
                </a:prstGeom>
              </p:spPr>
            </p:pic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6E18069-113C-4979-B153-5887FC028E77}"/>
                  </a:ext>
                </a:extLst>
              </p:cNvPr>
              <p:cNvGrpSpPr/>
              <p:nvPr/>
            </p:nvGrpSpPr>
            <p:grpSpPr>
              <a:xfrm>
                <a:off x="7088946" y="2571843"/>
                <a:ext cx="4418875" cy="3540593"/>
                <a:chOff x="7088946" y="2571843"/>
                <a:chExt cx="4418875" cy="3540593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3FF64660-9C01-416C-9B79-552BABF8F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8946" y="2571843"/>
                  <a:ext cx="2160083" cy="3540593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4D34F727-BFBB-47B1-8E88-971E9A029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05362" y="2571844"/>
                  <a:ext cx="2202459" cy="35374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292046-2B6B-425F-A8FB-D481F0D9CFF3}"/>
              </a:ext>
            </a:extLst>
          </p:cNvPr>
          <p:cNvSpPr txBox="1"/>
          <p:nvPr/>
        </p:nvSpPr>
        <p:spPr>
          <a:xfrm>
            <a:off x="438090" y="6177081"/>
            <a:ext cx="7867710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1 (General data, 2011 ~ 2020),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[ </a:t>
            </a:r>
            <a:r>
              <a:rPr lang="ko-KR" altLang="en-US" sz="1200" b="1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2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638C2-C4B2-40CE-9A85-C605CA0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4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46BA462-9CFA-450C-BB67-FFCE47EE3A22}"/>
              </a:ext>
            </a:extLst>
          </p:cNvPr>
          <p:cNvSpPr/>
          <p:nvPr/>
        </p:nvSpPr>
        <p:spPr>
          <a:xfrm flipH="1">
            <a:off x="1136165" y="1209120"/>
            <a:ext cx="7296247" cy="1127636"/>
          </a:xfrm>
          <a:prstGeom prst="uturnArrow">
            <a:avLst>
              <a:gd name="adj1" fmla="val 23925"/>
              <a:gd name="adj2" fmla="val 25000"/>
              <a:gd name="adj3" fmla="val 26268"/>
              <a:gd name="adj4" fmla="val 12170"/>
              <a:gd name="adj5" fmla="val 100000"/>
            </a:avLst>
          </a:prstGeom>
          <a:solidFill>
            <a:srgbClr val="FFCDB9">
              <a:alpha val="80000"/>
            </a:srgbClr>
          </a:solidFill>
          <a:ln w="19050">
            <a:solidFill>
              <a:srgbClr val="FFC6AF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552A189F-6D22-4784-A2BB-848357925EDE}"/>
              </a:ext>
            </a:extLst>
          </p:cNvPr>
          <p:cNvSpPr/>
          <p:nvPr/>
        </p:nvSpPr>
        <p:spPr>
          <a:xfrm rot="5400000">
            <a:off x="2223966" y="2905371"/>
            <a:ext cx="709982" cy="207225"/>
          </a:xfrm>
          <a:prstGeom prst="triangle">
            <a:avLst/>
          </a:prstGeom>
          <a:solidFill>
            <a:srgbClr val="0451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63834265-1237-4870-899C-6C1729BDFF67}"/>
              </a:ext>
            </a:extLst>
          </p:cNvPr>
          <p:cNvSpPr/>
          <p:nvPr/>
        </p:nvSpPr>
        <p:spPr>
          <a:xfrm rot="5400000">
            <a:off x="4576808" y="2905371"/>
            <a:ext cx="709982" cy="207225"/>
          </a:xfrm>
          <a:prstGeom prst="triangle">
            <a:avLst/>
          </a:prstGeom>
          <a:solidFill>
            <a:srgbClr val="0451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6531E4B8-5667-40FA-92C3-6226BB16868A}"/>
              </a:ext>
            </a:extLst>
          </p:cNvPr>
          <p:cNvSpPr/>
          <p:nvPr/>
        </p:nvSpPr>
        <p:spPr>
          <a:xfrm rot="5400000">
            <a:off x="6907230" y="2905371"/>
            <a:ext cx="709982" cy="207225"/>
          </a:xfrm>
          <a:prstGeom prst="triangle">
            <a:avLst/>
          </a:prstGeom>
          <a:solidFill>
            <a:srgbClr val="04517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8CFA3CEF-15CE-45AC-ABC6-25843C638749}"/>
              </a:ext>
            </a:extLst>
          </p:cNvPr>
          <p:cNvSpPr/>
          <p:nvPr/>
        </p:nvSpPr>
        <p:spPr>
          <a:xfrm rot="5400000">
            <a:off x="9238274" y="2905371"/>
            <a:ext cx="709982" cy="207225"/>
          </a:xfrm>
          <a:prstGeom prst="triangle">
            <a:avLst/>
          </a:prstGeom>
          <a:solidFill>
            <a:srgbClr val="04517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DF9968-4D5A-4620-A869-B5ED4F3BB962}"/>
              </a:ext>
            </a:extLst>
          </p:cNvPr>
          <p:cNvGrpSpPr/>
          <p:nvPr/>
        </p:nvGrpSpPr>
        <p:grpSpPr>
          <a:xfrm>
            <a:off x="2761548" y="2440053"/>
            <a:ext cx="1965043" cy="3190946"/>
            <a:chOff x="2785409" y="621484"/>
            <a:chExt cx="1965043" cy="3190946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B4B11009-3CC0-4337-AD4B-A8489243361F}"/>
                </a:ext>
              </a:extLst>
            </p:cNvPr>
            <p:cNvSpPr/>
            <p:nvPr/>
          </p:nvSpPr>
          <p:spPr>
            <a:xfrm>
              <a:off x="2797095" y="1836478"/>
              <a:ext cx="1729515" cy="1934908"/>
            </a:xfrm>
            <a:custGeom>
              <a:avLst/>
              <a:gdLst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46909 w 1812174"/>
                <a:gd name="connsiteY8" fmla="*/ 681643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241662 w 1698862"/>
                <a:gd name="connsiteY0" fmla="*/ 16625 h 931025"/>
                <a:gd name="connsiteX1" fmla="*/ 526768 w 1698862"/>
                <a:gd name="connsiteY1" fmla="*/ 0 h 931025"/>
                <a:gd name="connsiteX2" fmla="*/ 111131 w 1698862"/>
                <a:gd name="connsiteY2" fmla="*/ 199505 h 931025"/>
                <a:gd name="connsiteX3" fmla="*/ 0 w 1698862"/>
                <a:gd name="connsiteY3" fmla="*/ 492200 h 931025"/>
                <a:gd name="connsiteX4" fmla="*/ 52942 w 1698862"/>
                <a:gd name="connsiteY4" fmla="*/ 714894 h 931025"/>
                <a:gd name="connsiteX5" fmla="*/ 235822 w 1698862"/>
                <a:gd name="connsiteY5" fmla="*/ 872836 h 931025"/>
                <a:gd name="connsiteX6" fmla="*/ 618208 w 1698862"/>
                <a:gd name="connsiteY6" fmla="*/ 906087 h 931025"/>
                <a:gd name="connsiteX7" fmla="*/ 759524 w 1698862"/>
                <a:gd name="connsiteY7" fmla="*/ 931025 h 931025"/>
                <a:gd name="connsiteX8" fmla="*/ 1141909 w 1698862"/>
                <a:gd name="connsiteY8" fmla="*/ 856210 h 931025"/>
                <a:gd name="connsiteX9" fmla="*/ 1466106 w 1698862"/>
                <a:gd name="connsiteY9" fmla="*/ 839585 h 931025"/>
                <a:gd name="connsiteX10" fmla="*/ 1648986 w 1698862"/>
                <a:gd name="connsiteY10" fmla="*/ 631767 h 931025"/>
                <a:gd name="connsiteX11" fmla="*/ 1698862 w 1698862"/>
                <a:gd name="connsiteY11" fmla="*/ 440574 h 931025"/>
                <a:gd name="connsiteX12" fmla="*/ 1382979 w 1698862"/>
                <a:gd name="connsiteY12" fmla="*/ 157942 h 931025"/>
                <a:gd name="connsiteX13" fmla="*/ 1241662 w 169886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14894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47703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53623 w 1734272"/>
                <a:gd name="connsiteY2" fmla="*/ 102376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0 h 914400"/>
                <a:gd name="connsiteX1" fmla="*/ 562178 w 1734272"/>
                <a:gd name="connsiteY1" fmla="*/ 61078 h 914400"/>
                <a:gd name="connsiteX2" fmla="*/ 153623 w 1734272"/>
                <a:gd name="connsiteY2" fmla="*/ 85751 h 914400"/>
                <a:gd name="connsiteX3" fmla="*/ 0 w 1734272"/>
                <a:gd name="connsiteY3" fmla="*/ 475575 h 914400"/>
                <a:gd name="connsiteX4" fmla="*/ 88352 w 1734272"/>
                <a:gd name="connsiteY4" fmla="*/ 737120 h 914400"/>
                <a:gd name="connsiteX5" fmla="*/ 271232 w 1734272"/>
                <a:gd name="connsiteY5" fmla="*/ 856211 h 914400"/>
                <a:gd name="connsiteX6" fmla="*/ 653618 w 1734272"/>
                <a:gd name="connsiteY6" fmla="*/ 889462 h 914400"/>
                <a:gd name="connsiteX7" fmla="*/ 794934 w 1734272"/>
                <a:gd name="connsiteY7" fmla="*/ 914400 h 914400"/>
                <a:gd name="connsiteX8" fmla="*/ 1177319 w 1734272"/>
                <a:gd name="connsiteY8" fmla="*/ 839585 h 914400"/>
                <a:gd name="connsiteX9" fmla="*/ 1501516 w 1734272"/>
                <a:gd name="connsiteY9" fmla="*/ 822960 h 914400"/>
                <a:gd name="connsiteX10" fmla="*/ 1684396 w 1734272"/>
                <a:gd name="connsiteY10" fmla="*/ 615142 h 914400"/>
                <a:gd name="connsiteX11" fmla="*/ 1734272 w 1734272"/>
                <a:gd name="connsiteY11" fmla="*/ 423949 h 914400"/>
                <a:gd name="connsiteX12" fmla="*/ 1418389 w 1734272"/>
                <a:gd name="connsiteY12" fmla="*/ 141317 h 914400"/>
                <a:gd name="connsiteX13" fmla="*/ 1277072 w 1734272"/>
                <a:gd name="connsiteY13" fmla="*/ 0 h 914400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89425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128277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65252 w 1734272"/>
                <a:gd name="connsiteY2" fmla="*/ 149936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272" h="918074">
                  <a:moveTo>
                    <a:pt x="1277072" y="3674"/>
                  </a:moveTo>
                  <a:lnTo>
                    <a:pt x="562178" y="0"/>
                  </a:lnTo>
                  <a:cubicBezTo>
                    <a:pt x="435436" y="44918"/>
                    <a:pt x="227403" y="59692"/>
                    <a:pt x="65252" y="149936"/>
                  </a:cubicBezTo>
                  <a:cubicBezTo>
                    <a:pt x="-30808" y="245342"/>
                    <a:pt x="60650" y="364417"/>
                    <a:pt x="0" y="479249"/>
                  </a:cubicBezTo>
                  <a:lnTo>
                    <a:pt x="88352" y="740794"/>
                  </a:lnTo>
                  <a:lnTo>
                    <a:pt x="271232" y="859885"/>
                  </a:lnTo>
                  <a:lnTo>
                    <a:pt x="653618" y="893136"/>
                  </a:lnTo>
                  <a:lnTo>
                    <a:pt x="794934" y="918074"/>
                  </a:lnTo>
                  <a:lnTo>
                    <a:pt x="1177319" y="843259"/>
                  </a:lnTo>
                  <a:lnTo>
                    <a:pt x="1501516" y="826634"/>
                  </a:lnTo>
                  <a:lnTo>
                    <a:pt x="1684396" y="618816"/>
                  </a:lnTo>
                  <a:lnTo>
                    <a:pt x="1734272" y="427623"/>
                  </a:lnTo>
                  <a:lnTo>
                    <a:pt x="1418389" y="144991"/>
                  </a:lnTo>
                  <a:lnTo>
                    <a:pt x="1277072" y="3674"/>
                  </a:lnTo>
                  <a:close/>
                </a:path>
              </a:pathLst>
            </a:custGeom>
            <a:solidFill>
              <a:srgbClr val="FFC000">
                <a:alpha val="2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4FA7DD8-60E1-4947-958D-44D1E6DC09EF}"/>
                </a:ext>
              </a:extLst>
            </p:cNvPr>
            <p:cNvGrpSpPr/>
            <p:nvPr/>
          </p:nvGrpSpPr>
          <p:grpSpPr>
            <a:xfrm>
              <a:off x="2785409" y="621484"/>
              <a:ext cx="1965043" cy="3190946"/>
              <a:chOff x="2721136" y="2790046"/>
              <a:chExt cx="1965043" cy="319094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DFB3892-C820-4B17-9EAD-33B75B524D79}"/>
                  </a:ext>
                </a:extLst>
              </p:cNvPr>
              <p:cNvGrpSpPr/>
              <p:nvPr/>
            </p:nvGrpSpPr>
            <p:grpSpPr>
              <a:xfrm>
                <a:off x="2721136" y="2790046"/>
                <a:ext cx="1965043" cy="1208094"/>
                <a:chOff x="2721136" y="2790046"/>
                <a:chExt cx="1965043" cy="1208094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4D166CFD-F732-42F5-90B5-E1D23B436DFE}"/>
                    </a:ext>
                  </a:extLst>
                </p:cNvPr>
                <p:cNvSpPr/>
                <p:nvPr/>
              </p:nvSpPr>
              <p:spPr>
                <a:xfrm>
                  <a:off x="2721136" y="2790046"/>
                  <a:ext cx="1965043" cy="1208094"/>
                </a:xfrm>
                <a:prstGeom prst="roundRect">
                  <a:avLst>
                    <a:gd name="adj" fmla="val 4205"/>
                  </a:avLst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12000" tIns="0" rIns="36000" bIns="0" rtlCol="0" anchor="ctr"/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Feature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Selection</a:t>
                  </a: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D1063543-702E-40B0-8ACD-3CDDB417B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00494" y="2825432"/>
                  <a:ext cx="674605" cy="782291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1C2FC1D-7569-4108-948E-4426E89A1AC8}"/>
                  </a:ext>
                </a:extLst>
              </p:cNvPr>
              <p:cNvSpPr/>
              <p:nvPr/>
            </p:nvSpPr>
            <p:spPr>
              <a:xfrm>
                <a:off x="2878714" y="4046084"/>
                <a:ext cx="1718190" cy="193490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 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검정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RFE</a:t>
                </a: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Stepwise</a:t>
                </a: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F-</a:t>
                </a: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classif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LASSO</a:t>
                </a: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Logistic Regression</a:t>
                </a:r>
              </a:p>
              <a:p>
                <a:pPr marL="92075" indent="-92075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Random Forest   </a:t>
                </a:r>
              </a:p>
            </p:txBody>
          </p:sp>
        </p:grp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A30DCB7-3D62-437F-A044-DE8A85A018BA}"/>
              </a:ext>
            </a:extLst>
          </p:cNvPr>
          <p:cNvSpPr/>
          <p:nvPr/>
        </p:nvSpPr>
        <p:spPr>
          <a:xfrm>
            <a:off x="7452852" y="3615957"/>
            <a:ext cx="1904694" cy="2032923"/>
          </a:xfrm>
          <a:custGeom>
            <a:avLst/>
            <a:gdLst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274320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46909 w 1812174"/>
              <a:gd name="connsiteY8" fmla="*/ 681643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274320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24443 w 1812174"/>
              <a:gd name="connsiteY2" fmla="*/ 199505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24443 w 1812174"/>
              <a:gd name="connsiteY2" fmla="*/ 199505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241662 w 1698862"/>
              <a:gd name="connsiteY0" fmla="*/ 16625 h 931025"/>
              <a:gd name="connsiteX1" fmla="*/ 526768 w 1698862"/>
              <a:gd name="connsiteY1" fmla="*/ 0 h 931025"/>
              <a:gd name="connsiteX2" fmla="*/ 111131 w 1698862"/>
              <a:gd name="connsiteY2" fmla="*/ 199505 h 931025"/>
              <a:gd name="connsiteX3" fmla="*/ 0 w 1698862"/>
              <a:gd name="connsiteY3" fmla="*/ 492200 h 931025"/>
              <a:gd name="connsiteX4" fmla="*/ 52942 w 1698862"/>
              <a:gd name="connsiteY4" fmla="*/ 714894 h 931025"/>
              <a:gd name="connsiteX5" fmla="*/ 235822 w 1698862"/>
              <a:gd name="connsiteY5" fmla="*/ 872836 h 931025"/>
              <a:gd name="connsiteX6" fmla="*/ 618208 w 1698862"/>
              <a:gd name="connsiteY6" fmla="*/ 906087 h 931025"/>
              <a:gd name="connsiteX7" fmla="*/ 759524 w 1698862"/>
              <a:gd name="connsiteY7" fmla="*/ 931025 h 931025"/>
              <a:gd name="connsiteX8" fmla="*/ 1141909 w 1698862"/>
              <a:gd name="connsiteY8" fmla="*/ 856210 h 931025"/>
              <a:gd name="connsiteX9" fmla="*/ 1466106 w 1698862"/>
              <a:gd name="connsiteY9" fmla="*/ 839585 h 931025"/>
              <a:gd name="connsiteX10" fmla="*/ 1648986 w 1698862"/>
              <a:gd name="connsiteY10" fmla="*/ 631767 h 931025"/>
              <a:gd name="connsiteX11" fmla="*/ 1698862 w 1698862"/>
              <a:gd name="connsiteY11" fmla="*/ 440574 h 931025"/>
              <a:gd name="connsiteX12" fmla="*/ 1382979 w 1698862"/>
              <a:gd name="connsiteY12" fmla="*/ 157942 h 931025"/>
              <a:gd name="connsiteX13" fmla="*/ 1241662 w 169886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99505 h 931025"/>
              <a:gd name="connsiteX3" fmla="*/ 0 w 1734272"/>
              <a:gd name="connsiteY3" fmla="*/ 492200 h 931025"/>
              <a:gd name="connsiteX4" fmla="*/ 88352 w 1734272"/>
              <a:gd name="connsiteY4" fmla="*/ 714894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99505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47703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53623 w 1734272"/>
              <a:gd name="connsiteY2" fmla="*/ 102376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0 h 914400"/>
              <a:gd name="connsiteX1" fmla="*/ 562178 w 1734272"/>
              <a:gd name="connsiteY1" fmla="*/ 61078 h 914400"/>
              <a:gd name="connsiteX2" fmla="*/ 153623 w 1734272"/>
              <a:gd name="connsiteY2" fmla="*/ 85751 h 914400"/>
              <a:gd name="connsiteX3" fmla="*/ 0 w 1734272"/>
              <a:gd name="connsiteY3" fmla="*/ 475575 h 914400"/>
              <a:gd name="connsiteX4" fmla="*/ 88352 w 1734272"/>
              <a:gd name="connsiteY4" fmla="*/ 737120 h 914400"/>
              <a:gd name="connsiteX5" fmla="*/ 271232 w 1734272"/>
              <a:gd name="connsiteY5" fmla="*/ 856211 h 914400"/>
              <a:gd name="connsiteX6" fmla="*/ 653618 w 1734272"/>
              <a:gd name="connsiteY6" fmla="*/ 889462 h 914400"/>
              <a:gd name="connsiteX7" fmla="*/ 794934 w 1734272"/>
              <a:gd name="connsiteY7" fmla="*/ 914400 h 914400"/>
              <a:gd name="connsiteX8" fmla="*/ 1177319 w 1734272"/>
              <a:gd name="connsiteY8" fmla="*/ 839585 h 914400"/>
              <a:gd name="connsiteX9" fmla="*/ 1501516 w 1734272"/>
              <a:gd name="connsiteY9" fmla="*/ 822960 h 914400"/>
              <a:gd name="connsiteX10" fmla="*/ 1684396 w 1734272"/>
              <a:gd name="connsiteY10" fmla="*/ 615142 h 914400"/>
              <a:gd name="connsiteX11" fmla="*/ 1734272 w 1734272"/>
              <a:gd name="connsiteY11" fmla="*/ 423949 h 914400"/>
              <a:gd name="connsiteX12" fmla="*/ 1418389 w 1734272"/>
              <a:gd name="connsiteY12" fmla="*/ 141317 h 914400"/>
              <a:gd name="connsiteX13" fmla="*/ 1277072 w 1734272"/>
              <a:gd name="connsiteY13" fmla="*/ 0 h 914400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53623 w 1734272"/>
              <a:gd name="connsiteY2" fmla="*/ 89425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53623 w 1734272"/>
              <a:gd name="connsiteY2" fmla="*/ 128277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65252 w 1734272"/>
              <a:gd name="connsiteY2" fmla="*/ 149936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69503 w 1734272"/>
              <a:gd name="connsiteY0" fmla="*/ 49857 h 918074"/>
              <a:gd name="connsiteX1" fmla="*/ 562178 w 1734272"/>
              <a:gd name="connsiteY1" fmla="*/ 0 h 918074"/>
              <a:gd name="connsiteX2" fmla="*/ 65252 w 1734272"/>
              <a:gd name="connsiteY2" fmla="*/ 149936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69503 w 1734272"/>
              <a:gd name="connsiteY13" fmla="*/ 49857 h 918074"/>
              <a:gd name="connsiteX0" fmla="*/ 1269503 w 1734272"/>
              <a:gd name="connsiteY0" fmla="*/ 3674 h 871891"/>
              <a:gd name="connsiteX1" fmla="*/ 577317 w 1734272"/>
              <a:gd name="connsiteY1" fmla="*/ 0 h 871891"/>
              <a:gd name="connsiteX2" fmla="*/ 65252 w 1734272"/>
              <a:gd name="connsiteY2" fmla="*/ 103753 h 871891"/>
              <a:gd name="connsiteX3" fmla="*/ 0 w 1734272"/>
              <a:gd name="connsiteY3" fmla="*/ 433066 h 871891"/>
              <a:gd name="connsiteX4" fmla="*/ 88352 w 1734272"/>
              <a:gd name="connsiteY4" fmla="*/ 694611 h 871891"/>
              <a:gd name="connsiteX5" fmla="*/ 271232 w 1734272"/>
              <a:gd name="connsiteY5" fmla="*/ 813702 h 871891"/>
              <a:gd name="connsiteX6" fmla="*/ 653618 w 1734272"/>
              <a:gd name="connsiteY6" fmla="*/ 846953 h 871891"/>
              <a:gd name="connsiteX7" fmla="*/ 794934 w 1734272"/>
              <a:gd name="connsiteY7" fmla="*/ 871891 h 871891"/>
              <a:gd name="connsiteX8" fmla="*/ 1177319 w 1734272"/>
              <a:gd name="connsiteY8" fmla="*/ 797076 h 871891"/>
              <a:gd name="connsiteX9" fmla="*/ 1501516 w 1734272"/>
              <a:gd name="connsiteY9" fmla="*/ 780451 h 871891"/>
              <a:gd name="connsiteX10" fmla="*/ 1684396 w 1734272"/>
              <a:gd name="connsiteY10" fmla="*/ 572633 h 871891"/>
              <a:gd name="connsiteX11" fmla="*/ 1734272 w 1734272"/>
              <a:gd name="connsiteY11" fmla="*/ 381440 h 871891"/>
              <a:gd name="connsiteX12" fmla="*/ 1418389 w 1734272"/>
              <a:gd name="connsiteY12" fmla="*/ 98808 h 871891"/>
              <a:gd name="connsiteX13" fmla="*/ 1269503 w 1734272"/>
              <a:gd name="connsiteY13" fmla="*/ 3674 h 871891"/>
              <a:gd name="connsiteX0" fmla="*/ 1269503 w 1734272"/>
              <a:gd name="connsiteY0" fmla="*/ 3674 h 846953"/>
              <a:gd name="connsiteX1" fmla="*/ 577317 w 1734272"/>
              <a:gd name="connsiteY1" fmla="*/ 0 h 846953"/>
              <a:gd name="connsiteX2" fmla="*/ 65252 w 1734272"/>
              <a:gd name="connsiteY2" fmla="*/ 103753 h 846953"/>
              <a:gd name="connsiteX3" fmla="*/ 0 w 1734272"/>
              <a:gd name="connsiteY3" fmla="*/ 433066 h 846953"/>
              <a:gd name="connsiteX4" fmla="*/ 88352 w 1734272"/>
              <a:gd name="connsiteY4" fmla="*/ 694611 h 846953"/>
              <a:gd name="connsiteX5" fmla="*/ 271232 w 1734272"/>
              <a:gd name="connsiteY5" fmla="*/ 813702 h 846953"/>
              <a:gd name="connsiteX6" fmla="*/ 653618 w 1734272"/>
              <a:gd name="connsiteY6" fmla="*/ 846953 h 846953"/>
              <a:gd name="connsiteX7" fmla="*/ 779797 w 1734272"/>
              <a:gd name="connsiteY7" fmla="*/ 834927 h 846953"/>
              <a:gd name="connsiteX8" fmla="*/ 1177319 w 1734272"/>
              <a:gd name="connsiteY8" fmla="*/ 797076 h 846953"/>
              <a:gd name="connsiteX9" fmla="*/ 1501516 w 1734272"/>
              <a:gd name="connsiteY9" fmla="*/ 780451 h 846953"/>
              <a:gd name="connsiteX10" fmla="*/ 1684396 w 1734272"/>
              <a:gd name="connsiteY10" fmla="*/ 572633 h 846953"/>
              <a:gd name="connsiteX11" fmla="*/ 1734272 w 1734272"/>
              <a:gd name="connsiteY11" fmla="*/ 381440 h 846953"/>
              <a:gd name="connsiteX12" fmla="*/ 1418389 w 1734272"/>
              <a:gd name="connsiteY12" fmla="*/ 98808 h 846953"/>
              <a:gd name="connsiteX13" fmla="*/ 1269503 w 1734272"/>
              <a:gd name="connsiteY13" fmla="*/ 3674 h 84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34272" h="846953">
                <a:moveTo>
                  <a:pt x="1269503" y="3674"/>
                </a:moveTo>
                <a:lnTo>
                  <a:pt x="577317" y="0"/>
                </a:lnTo>
                <a:cubicBezTo>
                  <a:pt x="450575" y="44918"/>
                  <a:pt x="227403" y="13509"/>
                  <a:pt x="65252" y="103753"/>
                </a:cubicBezTo>
                <a:cubicBezTo>
                  <a:pt x="-30808" y="199159"/>
                  <a:pt x="60650" y="318234"/>
                  <a:pt x="0" y="433066"/>
                </a:cubicBezTo>
                <a:lnTo>
                  <a:pt x="88352" y="694611"/>
                </a:lnTo>
                <a:lnTo>
                  <a:pt x="271232" y="813702"/>
                </a:lnTo>
                <a:lnTo>
                  <a:pt x="653618" y="846953"/>
                </a:lnTo>
                <a:lnTo>
                  <a:pt x="779797" y="834927"/>
                </a:lnTo>
                <a:lnTo>
                  <a:pt x="1177319" y="797076"/>
                </a:lnTo>
                <a:lnTo>
                  <a:pt x="1501516" y="780451"/>
                </a:lnTo>
                <a:lnTo>
                  <a:pt x="1684396" y="572633"/>
                </a:lnTo>
                <a:lnTo>
                  <a:pt x="1734272" y="381440"/>
                </a:lnTo>
                <a:lnTo>
                  <a:pt x="1418389" y="98808"/>
                </a:lnTo>
                <a:lnTo>
                  <a:pt x="1269503" y="3674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F83D71-242B-4D00-87B8-9A5C2FE90CC8}"/>
              </a:ext>
            </a:extLst>
          </p:cNvPr>
          <p:cNvGrpSpPr/>
          <p:nvPr/>
        </p:nvGrpSpPr>
        <p:grpSpPr>
          <a:xfrm>
            <a:off x="7429364" y="2446953"/>
            <a:ext cx="1965043" cy="1208094"/>
            <a:chOff x="7273803" y="2796946"/>
            <a:chExt cx="1965043" cy="1208094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A4D6A9-36A5-4407-9BD5-3FAE8C56EF46}"/>
                </a:ext>
              </a:extLst>
            </p:cNvPr>
            <p:cNvSpPr/>
            <p:nvPr/>
          </p:nvSpPr>
          <p:spPr>
            <a:xfrm>
              <a:off x="7273803" y="2796946"/>
              <a:ext cx="1965043" cy="1208094"/>
            </a:xfrm>
            <a:prstGeom prst="roundRect">
              <a:avLst>
                <a:gd name="adj" fmla="val 4205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tIns="0" rIns="36000" bIns="0" rtlCol="0" anchor="ctr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Modeling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C29CFBE-ABDB-4638-B44A-D1A224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4355" y="3103522"/>
              <a:ext cx="609667" cy="609667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D18D54-2250-4403-AC8A-7608647B5301}"/>
              </a:ext>
            </a:extLst>
          </p:cNvPr>
          <p:cNvGrpSpPr/>
          <p:nvPr/>
        </p:nvGrpSpPr>
        <p:grpSpPr>
          <a:xfrm>
            <a:off x="5095456" y="2440053"/>
            <a:ext cx="1965043" cy="2779951"/>
            <a:chOff x="5049367" y="621484"/>
            <a:chExt cx="1965043" cy="2779951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D619C042-458B-4499-9B88-6B2182B47006}"/>
                </a:ext>
              </a:extLst>
            </p:cNvPr>
            <p:cNvSpPr/>
            <p:nvPr/>
          </p:nvSpPr>
          <p:spPr>
            <a:xfrm>
              <a:off x="5049367" y="1861665"/>
              <a:ext cx="1729515" cy="1208094"/>
            </a:xfrm>
            <a:custGeom>
              <a:avLst/>
              <a:gdLst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46909 w 1812174"/>
                <a:gd name="connsiteY8" fmla="*/ 681643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241662 w 1698862"/>
                <a:gd name="connsiteY0" fmla="*/ 16625 h 931025"/>
                <a:gd name="connsiteX1" fmla="*/ 526768 w 1698862"/>
                <a:gd name="connsiteY1" fmla="*/ 0 h 931025"/>
                <a:gd name="connsiteX2" fmla="*/ 111131 w 1698862"/>
                <a:gd name="connsiteY2" fmla="*/ 199505 h 931025"/>
                <a:gd name="connsiteX3" fmla="*/ 0 w 1698862"/>
                <a:gd name="connsiteY3" fmla="*/ 492200 h 931025"/>
                <a:gd name="connsiteX4" fmla="*/ 52942 w 1698862"/>
                <a:gd name="connsiteY4" fmla="*/ 714894 h 931025"/>
                <a:gd name="connsiteX5" fmla="*/ 235822 w 1698862"/>
                <a:gd name="connsiteY5" fmla="*/ 872836 h 931025"/>
                <a:gd name="connsiteX6" fmla="*/ 618208 w 1698862"/>
                <a:gd name="connsiteY6" fmla="*/ 906087 h 931025"/>
                <a:gd name="connsiteX7" fmla="*/ 759524 w 1698862"/>
                <a:gd name="connsiteY7" fmla="*/ 931025 h 931025"/>
                <a:gd name="connsiteX8" fmla="*/ 1141909 w 1698862"/>
                <a:gd name="connsiteY8" fmla="*/ 856210 h 931025"/>
                <a:gd name="connsiteX9" fmla="*/ 1466106 w 1698862"/>
                <a:gd name="connsiteY9" fmla="*/ 839585 h 931025"/>
                <a:gd name="connsiteX10" fmla="*/ 1648986 w 1698862"/>
                <a:gd name="connsiteY10" fmla="*/ 631767 h 931025"/>
                <a:gd name="connsiteX11" fmla="*/ 1698862 w 1698862"/>
                <a:gd name="connsiteY11" fmla="*/ 440574 h 931025"/>
                <a:gd name="connsiteX12" fmla="*/ 1382979 w 1698862"/>
                <a:gd name="connsiteY12" fmla="*/ 157942 h 931025"/>
                <a:gd name="connsiteX13" fmla="*/ 1241662 w 169886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14894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47703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53623 w 1734272"/>
                <a:gd name="connsiteY2" fmla="*/ 102376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0 h 914400"/>
                <a:gd name="connsiteX1" fmla="*/ 562178 w 1734272"/>
                <a:gd name="connsiteY1" fmla="*/ 61078 h 914400"/>
                <a:gd name="connsiteX2" fmla="*/ 153623 w 1734272"/>
                <a:gd name="connsiteY2" fmla="*/ 85751 h 914400"/>
                <a:gd name="connsiteX3" fmla="*/ 0 w 1734272"/>
                <a:gd name="connsiteY3" fmla="*/ 475575 h 914400"/>
                <a:gd name="connsiteX4" fmla="*/ 88352 w 1734272"/>
                <a:gd name="connsiteY4" fmla="*/ 737120 h 914400"/>
                <a:gd name="connsiteX5" fmla="*/ 271232 w 1734272"/>
                <a:gd name="connsiteY5" fmla="*/ 856211 h 914400"/>
                <a:gd name="connsiteX6" fmla="*/ 653618 w 1734272"/>
                <a:gd name="connsiteY6" fmla="*/ 889462 h 914400"/>
                <a:gd name="connsiteX7" fmla="*/ 794934 w 1734272"/>
                <a:gd name="connsiteY7" fmla="*/ 914400 h 914400"/>
                <a:gd name="connsiteX8" fmla="*/ 1177319 w 1734272"/>
                <a:gd name="connsiteY8" fmla="*/ 839585 h 914400"/>
                <a:gd name="connsiteX9" fmla="*/ 1501516 w 1734272"/>
                <a:gd name="connsiteY9" fmla="*/ 822960 h 914400"/>
                <a:gd name="connsiteX10" fmla="*/ 1684396 w 1734272"/>
                <a:gd name="connsiteY10" fmla="*/ 615142 h 914400"/>
                <a:gd name="connsiteX11" fmla="*/ 1734272 w 1734272"/>
                <a:gd name="connsiteY11" fmla="*/ 423949 h 914400"/>
                <a:gd name="connsiteX12" fmla="*/ 1418389 w 1734272"/>
                <a:gd name="connsiteY12" fmla="*/ 141317 h 914400"/>
                <a:gd name="connsiteX13" fmla="*/ 1277072 w 1734272"/>
                <a:gd name="connsiteY13" fmla="*/ 0 h 914400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89425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128277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65252 w 1734272"/>
                <a:gd name="connsiteY2" fmla="*/ 149936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272" h="918074">
                  <a:moveTo>
                    <a:pt x="1277072" y="3674"/>
                  </a:moveTo>
                  <a:lnTo>
                    <a:pt x="562178" y="0"/>
                  </a:lnTo>
                  <a:cubicBezTo>
                    <a:pt x="435436" y="44918"/>
                    <a:pt x="227403" y="59692"/>
                    <a:pt x="65252" y="149936"/>
                  </a:cubicBezTo>
                  <a:cubicBezTo>
                    <a:pt x="-30808" y="245342"/>
                    <a:pt x="60650" y="364417"/>
                    <a:pt x="0" y="479249"/>
                  </a:cubicBezTo>
                  <a:lnTo>
                    <a:pt x="88352" y="740794"/>
                  </a:lnTo>
                  <a:lnTo>
                    <a:pt x="271232" y="859885"/>
                  </a:lnTo>
                  <a:lnTo>
                    <a:pt x="653618" y="893136"/>
                  </a:lnTo>
                  <a:lnTo>
                    <a:pt x="794934" y="918074"/>
                  </a:lnTo>
                  <a:lnTo>
                    <a:pt x="1177319" y="843259"/>
                  </a:lnTo>
                  <a:lnTo>
                    <a:pt x="1501516" y="826634"/>
                  </a:lnTo>
                  <a:lnTo>
                    <a:pt x="1684396" y="618816"/>
                  </a:lnTo>
                  <a:lnTo>
                    <a:pt x="1734272" y="427623"/>
                  </a:lnTo>
                  <a:lnTo>
                    <a:pt x="1418389" y="144991"/>
                  </a:lnTo>
                  <a:lnTo>
                    <a:pt x="1277072" y="3674"/>
                  </a:lnTo>
                  <a:close/>
                </a:path>
              </a:pathLst>
            </a:custGeom>
            <a:solidFill>
              <a:srgbClr val="FFC000">
                <a:alpha val="20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EF68B6-5FB4-4DA8-9F75-C9260C651AF8}"/>
                </a:ext>
              </a:extLst>
            </p:cNvPr>
            <p:cNvGrpSpPr/>
            <p:nvPr/>
          </p:nvGrpSpPr>
          <p:grpSpPr>
            <a:xfrm>
              <a:off x="5049367" y="621484"/>
              <a:ext cx="1965043" cy="2779951"/>
              <a:chOff x="4985094" y="2790046"/>
              <a:chExt cx="1965043" cy="277995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E828330-B548-4551-8A36-62B60D582344}"/>
                  </a:ext>
                </a:extLst>
              </p:cNvPr>
              <p:cNvGrpSpPr/>
              <p:nvPr/>
            </p:nvGrpSpPr>
            <p:grpSpPr>
              <a:xfrm>
                <a:off x="4985094" y="2790046"/>
                <a:ext cx="1965043" cy="1208094"/>
                <a:chOff x="4985094" y="2790046"/>
                <a:chExt cx="1965043" cy="1208094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104FD177-F130-425B-BB3C-9AA78BD40CA9}"/>
                    </a:ext>
                  </a:extLst>
                </p:cNvPr>
                <p:cNvSpPr/>
                <p:nvPr/>
              </p:nvSpPr>
              <p:spPr>
                <a:xfrm>
                  <a:off x="4985094" y="2790046"/>
                  <a:ext cx="1965043" cy="1208094"/>
                </a:xfrm>
                <a:prstGeom prst="roundRect">
                  <a:avLst>
                    <a:gd name="adj" fmla="val 4205"/>
                  </a:avLst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92000" tIns="0" rIns="36000" bIns="0" rtlCol="0" anchor="ctr"/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Re –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Sampling</a:t>
                  </a:r>
                </a:p>
              </p:txBody>
            </p: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2BAE0D3E-CE0F-4994-8D82-719A5733C3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8313" y="3092972"/>
                  <a:ext cx="597181" cy="597181"/>
                </a:xfrm>
                <a:prstGeom prst="rect">
                  <a:avLst/>
                </a:prstGeom>
              </p:spPr>
            </p:pic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015AB0A-7B17-4EAE-B408-D842C300A9C0}"/>
                  </a:ext>
                </a:extLst>
              </p:cNvPr>
              <p:cNvSpPr/>
              <p:nvPr/>
            </p:nvSpPr>
            <p:spPr>
              <a:xfrm>
                <a:off x="5027185" y="4062089"/>
                <a:ext cx="1901267" cy="150790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SMOTE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SMOTETomek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Nearmiss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Random Under Sampling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층화 표본 추출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171450" indent="-171450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ED09412-F839-420C-8BDC-B19EAB2D740E}"/>
              </a:ext>
            </a:extLst>
          </p:cNvPr>
          <p:cNvGrpSpPr/>
          <p:nvPr/>
        </p:nvGrpSpPr>
        <p:grpSpPr>
          <a:xfrm>
            <a:off x="9764532" y="2440053"/>
            <a:ext cx="1965043" cy="2766236"/>
            <a:chOff x="9713730" y="2448520"/>
            <a:chExt cx="1965043" cy="276623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9A87B16-C7D1-491D-B888-84C7D371FBE8}"/>
                </a:ext>
              </a:extLst>
            </p:cNvPr>
            <p:cNvSpPr/>
            <p:nvPr/>
          </p:nvSpPr>
          <p:spPr>
            <a:xfrm>
              <a:off x="9778970" y="3697702"/>
              <a:ext cx="1578863" cy="1120890"/>
            </a:xfrm>
            <a:custGeom>
              <a:avLst/>
              <a:gdLst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46909 w 1812174"/>
                <a:gd name="connsiteY8" fmla="*/ 681643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274320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74320 w 1812174"/>
                <a:gd name="connsiteY2" fmla="*/ 266007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354974 w 1812174"/>
                <a:gd name="connsiteY0" fmla="*/ 16625 h 931025"/>
                <a:gd name="connsiteX1" fmla="*/ 640080 w 1812174"/>
                <a:gd name="connsiteY1" fmla="*/ 0 h 931025"/>
                <a:gd name="connsiteX2" fmla="*/ 224443 w 1812174"/>
                <a:gd name="connsiteY2" fmla="*/ 199505 h 931025"/>
                <a:gd name="connsiteX3" fmla="*/ 0 w 1812174"/>
                <a:gd name="connsiteY3" fmla="*/ 556952 h 931025"/>
                <a:gd name="connsiteX4" fmla="*/ 166254 w 1812174"/>
                <a:gd name="connsiteY4" fmla="*/ 714894 h 931025"/>
                <a:gd name="connsiteX5" fmla="*/ 349134 w 1812174"/>
                <a:gd name="connsiteY5" fmla="*/ 872836 h 931025"/>
                <a:gd name="connsiteX6" fmla="*/ 731520 w 1812174"/>
                <a:gd name="connsiteY6" fmla="*/ 906087 h 931025"/>
                <a:gd name="connsiteX7" fmla="*/ 872836 w 1812174"/>
                <a:gd name="connsiteY7" fmla="*/ 931025 h 931025"/>
                <a:gd name="connsiteX8" fmla="*/ 1255221 w 1812174"/>
                <a:gd name="connsiteY8" fmla="*/ 856210 h 931025"/>
                <a:gd name="connsiteX9" fmla="*/ 1579418 w 1812174"/>
                <a:gd name="connsiteY9" fmla="*/ 839585 h 931025"/>
                <a:gd name="connsiteX10" fmla="*/ 1762298 w 1812174"/>
                <a:gd name="connsiteY10" fmla="*/ 631767 h 931025"/>
                <a:gd name="connsiteX11" fmla="*/ 1812174 w 1812174"/>
                <a:gd name="connsiteY11" fmla="*/ 440574 h 931025"/>
                <a:gd name="connsiteX12" fmla="*/ 1496291 w 1812174"/>
                <a:gd name="connsiteY12" fmla="*/ 157942 h 931025"/>
                <a:gd name="connsiteX13" fmla="*/ 1354974 w 1812174"/>
                <a:gd name="connsiteY13" fmla="*/ 16625 h 931025"/>
                <a:gd name="connsiteX0" fmla="*/ 1241662 w 1698862"/>
                <a:gd name="connsiteY0" fmla="*/ 16625 h 931025"/>
                <a:gd name="connsiteX1" fmla="*/ 526768 w 1698862"/>
                <a:gd name="connsiteY1" fmla="*/ 0 h 931025"/>
                <a:gd name="connsiteX2" fmla="*/ 111131 w 1698862"/>
                <a:gd name="connsiteY2" fmla="*/ 199505 h 931025"/>
                <a:gd name="connsiteX3" fmla="*/ 0 w 1698862"/>
                <a:gd name="connsiteY3" fmla="*/ 492200 h 931025"/>
                <a:gd name="connsiteX4" fmla="*/ 52942 w 1698862"/>
                <a:gd name="connsiteY4" fmla="*/ 714894 h 931025"/>
                <a:gd name="connsiteX5" fmla="*/ 235822 w 1698862"/>
                <a:gd name="connsiteY5" fmla="*/ 872836 h 931025"/>
                <a:gd name="connsiteX6" fmla="*/ 618208 w 1698862"/>
                <a:gd name="connsiteY6" fmla="*/ 906087 h 931025"/>
                <a:gd name="connsiteX7" fmla="*/ 759524 w 1698862"/>
                <a:gd name="connsiteY7" fmla="*/ 931025 h 931025"/>
                <a:gd name="connsiteX8" fmla="*/ 1141909 w 1698862"/>
                <a:gd name="connsiteY8" fmla="*/ 856210 h 931025"/>
                <a:gd name="connsiteX9" fmla="*/ 1466106 w 1698862"/>
                <a:gd name="connsiteY9" fmla="*/ 839585 h 931025"/>
                <a:gd name="connsiteX10" fmla="*/ 1648986 w 1698862"/>
                <a:gd name="connsiteY10" fmla="*/ 631767 h 931025"/>
                <a:gd name="connsiteX11" fmla="*/ 1698862 w 1698862"/>
                <a:gd name="connsiteY11" fmla="*/ 440574 h 931025"/>
                <a:gd name="connsiteX12" fmla="*/ 1382979 w 1698862"/>
                <a:gd name="connsiteY12" fmla="*/ 157942 h 931025"/>
                <a:gd name="connsiteX13" fmla="*/ 1241662 w 169886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14894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99505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46541 w 1734272"/>
                <a:gd name="connsiteY2" fmla="*/ 147703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16625 h 931025"/>
                <a:gd name="connsiteX1" fmla="*/ 562178 w 1734272"/>
                <a:gd name="connsiteY1" fmla="*/ 0 h 931025"/>
                <a:gd name="connsiteX2" fmla="*/ 153623 w 1734272"/>
                <a:gd name="connsiteY2" fmla="*/ 102376 h 931025"/>
                <a:gd name="connsiteX3" fmla="*/ 0 w 1734272"/>
                <a:gd name="connsiteY3" fmla="*/ 492200 h 931025"/>
                <a:gd name="connsiteX4" fmla="*/ 88352 w 1734272"/>
                <a:gd name="connsiteY4" fmla="*/ 753745 h 931025"/>
                <a:gd name="connsiteX5" fmla="*/ 271232 w 1734272"/>
                <a:gd name="connsiteY5" fmla="*/ 872836 h 931025"/>
                <a:gd name="connsiteX6" fmla="*/ 653618 w 1734272"/>
                <a:gd name="connsiteY6" fmla="*/ 906087 h 931025"/>
                <a:gd name="connsiteX7" fmla="*/ 794934 w 1734272"/>
                <a:gd name="connsiteY7" fmla="*/ 931025 h 931025"/>
                <a:gd name="connsiteX8" fmla="*/ 1177319 w 1734272"/>
                <a:gd name="connsiteY8" fmla="*/ 856210 h 931025"/>
                <a:gd name="connsiteX9" fmla="*/ 1501516 w 1734272"/>
                <a:gd name="connsiteY9" fmla="*/ 839585 h 931025"/>
                <a:gd name="connsiteX10" fmla="*/ 1684396 w 1734272"/>
                <a:gd name="connsiteY10" fmla="*/ 631767 h 931025"/>
                <a:gd name="connsiteX11" fmla="*/ 1734272 w 1734272"/>
                <a:gd name="connsiteY11" fmla="*/ 440574 h 931025"/>
                <a:gd name="connsiteX12" fmla="*/ 1418389 w 1734272"/>
                <a:gd name="connsiteY12" fmla="*/ 157942 h 931025"/>
                <a:gd name="connsiteX13" fmla="*/ 1277072 w 1734272"/>
                <a:gd name="connsiteY13" fmla="*/ 16625 h 931025"/>
                <a:gd name="connsiteX0" fmla="*/ 1277072 w 1734272"/>
                <a:gd name="connsiteY0" fmla="*/ 0 h 914400"/>
                <a:gd name="connsiteX1" fmla="*/ 562178 w 1734272"/>
                <a:gd name="connsiteY1" fmla="*/ 61078 h 914400"/>
                <a:gd name="connsiteX2" fmla="*/ 153623 w 1734272"/>
                <a:gd name="connsiteY2" fmla="*/ 85751 h 914400"/>
                <a:gd name="connsiteX3" fmla="*/ 0 w 1734272"/>
                <a:gd name="connsiteY3" fmla="*/ 475575 h 914400"/>
                <a:gd name="connsiteX4" fmla="*/ 88352 w 1734272"/>
                <a:gd name="connsiteY4" fmla="*/ 737120 h 914400"/>
                <a:gd name="connsiteX5" fmla="*/ 271232 w 1734272"/>
                <a:gd name="connsiteY5" fmla="*/ 856211 h 914400"/>
                <a:gd name="connsiteX6" fmla="*/ 653618 w 1734272"/>
                <a:gd name="connsiteY6" fmla="*/ 889462 h 914400"/>
                <a:gd name="connsiteX7" fmla="*/ 794934 w 1734272"/>
                <a:gd name="connsiteY7" fmla="*/ 914400 h 914400"/>
                <a:gd name="connsiteX8" fmla="*/ 1177319 w 1734272"/>
                <a:gd name="connsiteY8" fmla="*/ 839585 h 914400"/>
                <a:gd name="connsiteX9" fmla="*/ 1501516 w 1734272"/>
                <a:gd name="connsiteY9" fmla="*/ 822960 h 914400"/>
                <a:gd name="connsiteX10" fmla="*/ 1684396 w 1734272"/>
                <a:gd name="connsiteY10" fmla="*/ 615142 h 914400"/>
                <a:gd name="connsiteX11" fmla="*/ 1734272 w 1734272"/>
                <a:gd name="connsiteY11" fmla="*/ 423949 h 914400"/>
                <a:gd name="connsiteX12" fmla="*/ 1418389 w 1734272"/>
                <a:gd name="connsiteY12" fmla="*/ 141317 h 914400"/>
                <a:gd name="connsiteX13" fmla="*/ 1277072 w 1734272"/>
                <a:gd name="connsiteY13" fmla="*/ 0 h 914400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89425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53623 w 1734272"/>
                <a:gd name="connsiteY2" fmla="*/ 128277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181951 w 1734272"/>
                <a:gd name="connsiteY2" fmla="*/ 134753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4272"/>
                <a:gd name="connsiteY0" fmla="*/ 3674 h 918074"/>
                <a:gd name="connsiteX1" fmla="*/ 562178 w 1734272"/>
                <a:gd name="connsiteY1" fmla="*/ 0 h 918074"/>
                <a:gd name="connsiteX2" fmla="*/ 65252 w 1734272"/>
                <a:gd name="connsiteY2" fmla="*/ 149936 h 918074"/>
                <a:gd name="connsiteX3" fmla="*/ 0 w 1734272"/>
                <a:gd name="connsiteY3" fmla="*/ 479249 h 918074"/>
                <a:gd name="connsiteX4" fmla="*/ 88352 w 1734272"/>
                <a:gd name="connsiteY4" fmla="*/ 740794 h 918074"/>
                <a:gd name="connsiteX5" fmla="*/ 271232 w 1734272"/>
                <a:gd name="connsiteY5" fmla="*/ 859885 h 918074"/>
                <a:gd name="connsiteX6" fmla="*/ 653618 w 1734272"/>
                <a:gd name="connsiteY6" fmla="*/ 893136 h 918074"/>
                <a:gd name="connsiteX7" fmla="*/ 794934 w 1734272"/>
                <a:gd name="connsiteY7" fmla="*/ 918074 h 918074"/>
                <a:gd name="connsiteX8" fmla="*/ 1177319 w 1734272"/>
                <a:gd name="connsiteY8" fmla="*/ 843259 h 918074"/>
                <a:gd name="connsiteX9" fmla="*/ 1501516 w 1734272"/>
                <a:gd name="connsiteY9" fmla="*/ 826634 h 918074"/>
                <a:gd name="connsiteX10" fmla="*/ 1684396 w 1734272"/>
                <a:gd name="connsiteY10" fmla="*/ 618816 h 918074"/>
                <a:gd name="connsiteX11" fmla="*/ 1734272 w 1734272"/>
                <a:gd name="connsiteY11" fmla="*/ 427623 h 918074"/>
                <a:gd name="connsiteX12" fmla="*/ 1418389 w 1734272"/>
                <a:gd name="connsiteY12" fmla="*/ 144991 h 918074"/>
                <a:gd name="connsiteX13" fmla="*/ 1277072 w 1734272"/>
                <a:gd name="connsiteY13" fmla="*/ 3674 h 918074"/>
                <a:gd name="connsiteX0" fmla="*/ 1277072 w 1737973"/>
                <a:gd name="connsiteY0" fmla="*/ 3674 h 918074"/>
                <a:gd name="connsiteX1" fmla="*/ 562178 w 1737973"/>
                <a:gd name="connsiteY1" fmla="*/ 0 h 918074"/>
                <a:gd name="connsiteX2" fmla="*/ 65252 w 1737973"/>
                <a:gd name="connsiteY2" fmla="*/ 149936 h 918074"/>
                <a:gd name="connsiteX3" fmla="*/ 0 w 1737973"/>
                <a:gd name="connsiteY3" fmla="*/ 479249 h 918074"/>
                <a:gd name="connsiteX4" fmla="*/ 88352 w 1737973"/>
                <a:gd name="connsiteY4" fmla="*/ 740794 h 918074"/>
                <a:gd name="connsiteX5" fmla="*/ 271232 w 1737973"/>
                <a:gd name="connsiteY5" fmla="*/ 859885 h 918074"/>
                <a:gd name="connsiteX6" fmla="*/ 653618 w 1737973"/>
                <a:gd name="connsiteY6" fmla="*/ 893136 h 918074"/>
                <a:gd name="connsiteX7" fmla="*/ 794934 w 1737973"/>
                <a:gd name="connsiteY7" fmla="*/ 918074 h 918074"/>
                <a:gd name="connsiteX8" fmla="*/ 1177319 w 1737973"/>
                <a:gd name="connsiteY8" fmla="*/ 843259 h 918074"/>
                <a:gd name="connsiteX9" fmla="*/ 1501516 w 1737973"/>
                <a:gd name="connsiteY9" fmla="*/ 826634 h 918074"/>
                <a:gd name="connsiteX10" fmla="*/ 1684396 w 1737973"/>
                <a:gd name="connsiteY10" fmla="*/ 618816 h 918074"/>
                <a:gd name="connsiteX11" fmla="*/ 1734272 w 1737973"/>
                <a:gd name="connsiteY11" fmla="*/ 427623 h 918074"/>
                <a:gd name="connsiteX12" fmla="*/ 1737973 w 1737973"/>
                <a:gd name="connsiteY12" fmla="*/ 79196 h 918074"/>
                <a:gd name="connsiteX13" fmla="*/ 1277072 w 1737973"/>
                <a:gd name="connsiteY13" fmla="*/ 3674 h 918074"/>
                <a:gd name="connsiteX0" fmla="*/ 1277072 w 1737973"/>
                <a:gd name="connsiteY0" fmla="*/ 3674 h 918074"/>
                <a:gd name="connsiteX1" fmla="*/ 562178 w 1737973"/>
                <a:gd name="connsiteY1" fmla="*/ 0 h 918074"/>
                <a:gd name="connsiteX2" fmla="*/ 65252 w 1737973"/>
                <a:gd name="connsiteY2" fmla="*/ 149936 h 918074"/>
                <a:gd name="connsiteX3" fmla="*/ 0 w 1737973"/>
                <a:gd name="connsiteY3" fmla="*/ 479249 h 918074"/>
                <a:gd name="connsiteX4" fmla="*/ 88352 w 1737973"/>
                <a:gd name="connsiteY4" fmla="*/ 740794 h 918074"/>
                <a:gd name="connsiteX5" fmla="*/ 271232 w 1737973"/>
                <a:gd name="connsiteY5" fmla="*/ 859885 h 918074"/>
                <a:gd name="connsiteX6" fmla="*/ 653618 w 1737973"/>
                <a:gd name="connsiteY6" fmla="*/ 893136 h 918074"/>
                <a:gd name="connsiteX7" fmla="*/ 794934 w 1737973"/>
                <a:gd name="connsiteY7" fmla="*/ 918074 h 918074"/>
                <a:gd name="connsiteX8" fmla="*/ 1177319 w 1737973"/>
                <a:gd name="connsiteY8" fmla="*/ 843259 h 918074"/>
                <a:gd name="connsiteX9" fmla="*/ 1501516 w 1737973"/>
                <a:gd name="connsiteY9" fmla="*/ 826634 h 918074"/>
                <a:gd name="connsiteX10" fmla="*/ 1684396 w 1737973"/>
                <a:gd name="connsiteY10" fmla="*/ 618816 h 918074"/>
                <a:gd name="connsiteX11" fmla="*/ 1478606 w 1737973"/>
                <a:gd name="connsiteY11" fmla="*/ 351706 h 918074"/>
                <a:gd name="connsiteX12" fmla="*/ 1737973 w 1737973"/>
                <a:gd name="connsiteY12" fmla="*/ 79196 h 918074"/>
                <a:gd name="connsiteX13" fmla="*/ 1277072 w 1737973"/>
                <a:gd name="connsiteY13" fmla="*/ 3674 h 918074"/>
                <a:gd name="connsiteX0" fmla="*/ 1277072 w 1737973"/>
                <a:gd name="connsiteY0" fmla="*/ 3674 h 918074"/>
                <a:gd name="connsiteX1" fmla="*/ 562178 w 1737973"/>
                <a:gd name="connsiteY1" fmla="*/ 0 h 918074"/>
                <a:gd name="connsiteX2" fmla="*/ 65252 w 1737973"/>
                <a:gd name="connsiteY2" fmla="*/ 149936 h 918074"/>
                <a:gd name="connsiteX3" fmla="*/ 0 w 1737973"/>
                <a:gd name="connsiteY3" fmla="*/ 479249 h 918074"/>
                <a:gd name="connsiteX4" fmla="*/ 88352 w 1737973"/>
                <a:gd name="connsiteY4" fmla="*/ 740794 h 918074"/>
                <a:gd name="connsiteX5" fmla="*/ 271232 w 1737973"/>
                <a:gd name="connsiteY5" fmla="*/ 859885 h 918074"/>
                <a:gd name="connsiteX6" fmla="*/ 653618 w 1737973"/>
                <a:gd name="connsiteY6" fmla="*/ 893136 h 918074"/>
                <a:gd name="connsiteX7" fmla="*/ 794934 w 1737973"/>
                <a:gd name="connsiteY7" fmla="*/ 918074 h 918074"/>
                <a:gd name="connsiteX8" fmla="*/ 1177319 w 1737973"/>
                <a:gd name="connsiteY8" fmla="*/ 843259 h 918074"/>
                <a:gd name="connsiteX9" fmla="*/ 1501516 w 1737973"/>
                <a:gd name="connsiteY9" fmla="*/ 826634 h 918074"/>
                <a:gd name="connsiteX10" fmla="*/ 1246110 w 1737973"/>
                <a:gd name="connsiteY10" fmla="*/ 659305 h 918074"/>
                <a:gd name="connsiteX11" fmla="*/ 1478606 w 1737973"/>
                <a:gd name="connsiteY11" fmla="*/ 351706 h 918074"/>
                <a:gd name="connsiteX12" fmla="*/ 1737973 w 1737973"/>
                <a:gd name="connsiteY12" fmla="*/ 79196 h 918074"/>
                <a:gd name="connsiteX13" fmla="*/ 1277072 w 1737973"/>
                <a:gd name="connsiteY13" fmla="*/ 3674 h 918074"/>
                <a:gd name="connsiteX0" fmla="*/ 1277072 w 1737973"/>
                <a:gd name="connsiteY0" fmla="*/ 3674 h 918074"/>
                <a:gd name="connsiteX1" fmla="*/ 562178 w 1737973"/>
                <a:gd name="connsiteY1" fmla="*/ 0 h 918074"/>
                <a:gd name="connsiteX2" fmla="*/ 65252 w 1737973"/>
                <a:gd name="connsiteY2" fmla="*/ 149936 h 918074"/>
                <a:gd name="connsiteX3" fmla="*/ 0 w 1737973"/>
                <a:gd name="connsiteY3" fmla="*/ 479249 h 918074"/>
                <a:gd name="connsiteX4" fmla="*/ 88352 w 1737973"/>
                <a:gd name="connsiteY4" fmla="*/ 740794 h 918074"/>
                <a:gd name="connsiteX5" fmla="*/ 271232 w 1737973"/>
                <a:gd name="connsiteY5" fmla="*/ 859885 h 918074"/>
                <a:gd name="connsiteX6" fmla="*/ 653618 w 1737973"/>
                <a:gd name="connsiteY6" fmla="*/ 893136 h 918074"/>
                <a:gd name="connsiteX7" fmla="*/ 794934 w 1737973"/>
                <a:gd name="connsiteY7" fmla="*/ 918074 h 918074"/>
                <a:gd name="connsiteX8" fmla="*/ 1177319 w 1737973"/>
                <a:gd name="connsiteY8" fmla="*/ 843259 h 918074"/>
                <a:gd name="connsiteX9" fmla="*/ 898873 w 1737973"/>
                <a:gd name="connsiteY9" fmla="*/ 715290 h 918074"/>
                <a:gd name="connsiteX10" fmla="*/ 1246110 w 1737973"/>
                <a:gd name="connsiteY10" fmla="*/ 659305 h 918074"/>
                <a:gd name="connsiteX11" fmla="*/ 1478606 w 1737973"/>
                <a:gd name="connsiteY11" fmla="*/ 351706 h 918074"/>
                <a:gd name="connsiteX12" fmla="*/ 1737973 w 1737973"/>
                <a:gd name="connsiteY12" fmla="*/ 79196 h 918074"/>
                <a:gd name="connsiteX13" fmla="*/ 1277072 w 1737973"/>
                <a:gd name="connsiteY13" fmla="*/ 3674 h 918074"/>
                <a:gd name="connsiteX0" fmla="*/ 1277072 w 1737973"/>
                <a:gd name="connsiteY0" fmla="*/ 3674 h 918074"/>
                <a:gd name="connsiteX1" fmla="*/ 562178 w 1737973"/>
                <a:gd name="connsiteY1" fmla="*/ 0 h 918074"/>
                <a:gd name="connsiteX2" fmla="*/ 65252 w 1737973"/>
                <a:gd name="connsiteY2" fmla="*/ 149936 h 918074"/>
                <a:gd name="connsiteX3" fmla="*/ 0 w 1737973"/>
                <a:gd name="connsiteY3" fmla="*/ 479249 h 918074"/>
                <a:gd name="connsiteX4" fmla="*/ 88352 w 1737973"/>
                <a:gd name="connsiteY4" fmla="*/ 740794 h 918074"/>
                <a:gd name="connsiteX5" fmla="*/ 271232 w 1737973"/>
                <a:gd name="connsiteY5" fmla="*/ 859885 h 918074"/>
                <a:gd name="connsiteX6" fmla="*/ 653618 w 1737973"/>
                <a:gd name="connsiteY6" fmla="*/ 893136 h 918074"/>
                <a:gd name="connsiteX7" fmla="*/ 794934 w 1737973"/>
                <a:gd name="connsiteY7" fmla="*/ 918074 h 918074"/>
                <a:gd name="connsiteX8" fmla="*/ 748165 w 1737973"/>
                <a:gd name="connsiteY8" fmla="*/ 767342 h 918074"/>
                <a:gd name="connsiteX9" fmla="*/ 898873 w 1737973"/>
                <a:gd name="connsiteY9" fmla="*/ 715290 h 918074"/>
                <a:gd name="connsiteX10" fmla="*/ 1246110 w 1737973"/>
                <a:gd name="connsiteY10" fmla="*/ 659305 h 918074"/>
                <a:gd name="connsiteX11" fmla="*/ 1478606 w 1737973"/>
                <a:gd name="connsiteY11" fmla="*/ 351706 h 918074"/>
                <a:gd name="connsiteX12" fmla="*/ 1737973 w 1737973"/>
                <a:gd name="connsiteY12" fmla="*/ 79196 h 918074"/>
                <a:gd name="connsiteX13" fmla="*/ 1277072 w 1737973"/>
                <a:gd name="connsiteY13" fmla="*/ 3674 h 918074"/>
                <a:gd name="connsiteX0" fmla="*/ 1277072 w 1737973"/>
                <a:gd name="connsiteY0" fmla="*/ 3674 h 893136"/>
                <a:gd name="connsiteX1" fmla="*/ 562178 w 1737973"/>
                <a:gd name="connsiteY1" fmla="*/ 0 h 893136"/>
                <a:gd name="connsiteX2" fmla="*/ 65252 w 1737973"/>
                <a:gd name="connsiteY2" fmla="*/ 149936 h 893136"/>
                <a:gd name="connsiteX3" fmla="*/ 0 w 1737973"/>
                <a:gd name="connsiteY3" fmla="*/ 479249 h 893136"/>
                <a:gd name="connsiteX4" fmla="*/ 88352 w 1737973"/>
                <a:gd name="connsiteY4" fmla="*/ 740794 h 893136"/>
                <a:gd name="connsiteX5" fmla="*/ 271232 w 1737973"/>
                <a:gd name="connsiteY5" fmla="*/ 859885 h 893136"/>
                <a:gd name="connsiteX6" fmla="*/ 653618 w 1737973"/>
                <a:gd name="connsiteY6" fmla="*/ 893136 h 893136"/>
                <a:gd name="connsiteX7" fmla="*/ 584922 w 1737973"/>
                <a:gd name="connsiteY7" fmla="*/ 801669 h 893136"/>
                <a:gd name="connsiteX8" fmla="*/ 748165 w 1737973"/>
                <a:gd name="connsiteY8" fmla="*/ 767342 h 893136"/>
                <a:gd name="connsiteX9" fmla="*/ 898873 w 1737973"/>
                <a:gd name="connsiteY9" fmla="*/ 715290 h 893136"/>
                <a:gd name="connsiteX10" fmla="*/ 1246110 w 1737973"/>
                <a:gd name="connsiteY10" fmla="*/ 659305 h 893136"/>
                <a:gd name="connsiteX11" fmla="*/ 1478606 w 1737973"/>
                <a:gd name="connsiteY11" fmla="*/ 351706 h 893136"/>
                <a:gd name="connsiteX12" fmla="*/ 1737973 w 1737973"/>
                <a:gd name="connsiteY12" fmla="*/ 79196 h 893136"/>
                <a:gd name="connsiteX13" fmla="*/ 1277072 w 1737973"/>
                <a:gd name="connsiteY13" fmla="*/ 3674 h 893136"/>
                <a:gd name="connsiteX0" fmla="*/ 1277072 w 1737973"/>
                <a:gd name="connsiteY0" fmla="*/ 3674 h 859885"/>
                <a:gd name="connsiteX1" fmla="*/ 562178 w 1737973"/>
                <a:gd name="connsiteY1" fmla="*/ 0 h 859885"/>
                <a:gd name="connsiteX2" fmla="*/ 65252 w 1737973"/>
                <a:gd name="connsiteY2" fmla="*/ 149936 h 859885"/>
                <a:gd name="connsiteX3" fmla="*/ 0 w 1737973"/>
                <a:gd name="connsiteY3" fmla="*/ 479249 h 859885"/>
                <a:gd name="connsiteX4" fmla="*/ 88352 w 1737973"/>
                <a:gd name="connsiteY4" fmla="*/ 740794 h 859885"/>
                <a:gd name="connsiteX5" fmla="*/ 271232 w 1737973"/>
                <a:gd name="connsiteY5" fmla="*/ 859885 h 859885"/>
                <a:gd name="connsiteX6" fmla="*/ 498392 w 1737973"/>
                <a:gd name="connsiteY6" fmla="*/ 802036 h 859885"/>
                <a:gd name="connsiteX7" fmla="*/ 584922 w 1737973"/>
                <a:gd name="connsiteY7" fmla="*/ 801669 h 859885"/>
                <a:gd name="connsiteX8" fmla="*/ 748165 w 1737973"/>
                <a:gd name="connsiteY8" fmla="*/ 767342 h 859885"/>
                <a:gd name="connsiteX9" fmla="*/ 898873 w 1737973"/>
                <a:gd name="connsiteY9" fmla="*/ 715290 h 859885"/>
                <a:gd name="connsiteX10" fmla="*/ 1246110 w 1737973"/>
                <a:gd name="connsiteY10" fmla="*/ 659305 h 859885"/>
                <a:gd name="connsiteX11" fmla="*/ 1478606 w 1737973"/>
                <a:gd name="connsiteY11" fmla="*/ 351706 h 859885"/>
                <a:gd name="connsiteX12" fmla="*/ 1737973 w 1737973"/>
                <a:gd name="connsiteY12" fmla="*/ 79196 h 859885"/>
                <a:gd name="connsiteX13" fmla="*/ 1277072 w 1737973"/>
                <a:gd name="connsiteY13" fmla="*/ 3674 h 859885"/>
                <a:gd name="connsiteX0" fmla="*/ 1277072 w 1737973"/>
                <a:gd name="connsiteY0" fmla="*/ 3674 h 802036"/>
                <a:gd name="connsiteX1" fmla="*/ 562178 w 1737973"/>
                <a:gd name="connsiteY1" fmla="*/ 0 h 802036"/>
                <a:gd name="connsiteX2" fmla="*/ 65252 w 1737973"/>
                <a:gd name="connsiteY2" fmla="*/ 149936 h 802036"/>
                <a:gd name="connsiteX3" fmla="*/ 0 w 1737973"/>
                <a:gd name="connsiteY3" fmla="*/ 479249 h 802036"/>
                <a:gd name="connsiteX4" fmla="*/ 88352 w 1737973"/>
                <a:gd name="connsiteY4" fmla="*/ 740794 h 802036"/>
                <a:gd name="connsiteX5" fmla="*/ 243840 w 1737973"/>
                <a:gd name="connsiteY5" fmla="*/ 778908 h 802036"/>
                <a:gd name="connsiteX6" fmla="*/ 498392 w 1737973"/>
                <a:gd name="connsiteY6" fmla="*/ 802036 h 802036"/>
                <a:gd name="connsiteX7" fmla="*/ 584922 w 1737973"/>
                <a:gd name="connsiteY7" fmla="*/ 801669 h 802036"/>
                <a:gd name="connsiteX8" fmla="*/ 748165 w 1737973"/>
                <a:gd name="connsiteY8" fmla="*/ 767342 h 802036"/>
                <a:gd name="connsiteX9" fmla="*/ 898873 w 1737973"/>
                <a:gd name="connsiteY9" fmla="*/ 715290 h 802036"/>
                <a:gd name="connsiteX10" fmla="*/ 1246110 w 1737973"/>
                <a:gd name="connsiteY10" fmla="*/ 659305 h 802036"/>
                <a:gd name="connsiteX11" fmla="*/ 1478606 w 1737973"/>
                <a:gd name="connsiteY11" fmla="*/ 351706 h 802036"/>
                <a:gd name="connsiteX12" fmla="*/ 1737973 w 1737973"/>
                <a:gd name="connsiteY12" fmla="*/ 79196 h 802036"/>
                <a:gd name="connsiteX13" fmla="*/ 1277072 w 1737973"/>
                <a:gd name="connsiteY13" fmla="*/ 3674 h 802036"/>
                <a:gd name="connsiteX0" fmla="*/ 1277072 w 1737973"/>
                <a:gd name="connsiteY0" fmla="*/ 28979 h 827341"/>
                <a:gd name="connsiteX1" fmla="*/ 443475 w 1737973"/>
                <a:gd name="connsiteY1" fmla="*/ 0 h 827341"/>
                <a:gd name="connsiteX2" fmla="*/ 65252 w 1737973"/>
                <a:gd name="connsiteY2" fmla="*/ 175241 h 827341"/>
                <a:gd name="connsiteX3" fmla="*/ 0 w 1737973"/>
                <a:gd name="connsiteY3" fmla="*/ 504554 h 827341"/>
                <a:gd name="connsiteX4" fmla="*/ 88352 w 1737973"/>
                <a:gd name="connsiteY4" fmla="*/ 766099 h 827341"/>
                <a:gd name="connsiteX5" fmla="*/ 243840 w 1737973"/>
                <a:gd name="connsiteY5" fmla="*/ 804213 h 827341"/>
                <a:gd name="connsiteX6" fmla="*/ 498392 w 1737973"/>
                <a:gd name="connsiteY6" fmla="*/ 827341 h 827341"/>
                <a:gd name="connsiteX7" fmla="*/ 584922 w 1737973"/>
                <a:gd name="connsiteY7" fmla="*/ 826974 h 827341"/>
                <a:gd name="connsiteX8" fmla="*/ 748165 w 1737973"/>
                <a:gd name="connsiteY8" fmla="*/ 792647 h 827341"/>
                <a:gd name="connsiteX9" fmla="*/ 898873 w 1737973"/>
                <a:gd name="connsiteY9" fmla="*/ 740595 h 827341"/>
                <a:gd name="connsiteX10" fmla="*/ 1246110 w 1737973"/>
                <a:gd name="connsiteY10" fmla="*/ 684610 h 827341"/>
                <a:gd name="connsiteX11" fmla="*/ 1478606 w 1737973"/>
                <a:gd name="connsiteY11" fmla="*/ 377011 h 827341"/>
                <a:gd name="connsiteX12" fmla="*/ 1737973 w 1737973"/>
                <a:gd name="connsiteY12" fmla="*/ 104501 h 827341"/>
                <a:gd name="connsiteX13" fmla="*/ 1277072 w 1737973"/>
                <a:gd name="connsiteY13" fmla="*/ 28979 h 827341"/>
                <a:gd name="connsiteX0" fmla="*/ 1277072 w 1737973"/>
                <a:gd name="connsiteY0" fmla="*/ 28979 h 827341"/>
                <a:gd name="connsiteX1" fmla="*/ 443475 w 1737973"/>
                <a:gd name="connsiteY1" fmla="*/ 0 h 827341"/>
                <a:gd name="connsiteX2" fmla="*/ 65252 w 1737973"/>
                <a:gd name="connsiteY2" fmla="*/ 175241 h 827341"/>
                <a:gd name="connsiteX3" fmla="*/ 0 w 1737973"/>
                <a:gd name="connsiteY3" fmla="*/ 504554 h 827341"/>
                <a:gd name="connsiteX4" fmla="*/ 88352 w 1737973"/>
                <a:gd name="connsiteY4" fmla="*/ 766099 h 827341"/>
                <a:gd name="connsiteX5" fmla="*/ 243840 w 1737973"/>
                <a:gd name="connsiteY5" fmla="*/ 804213 h 827341"/>
                <a:gd name="connsiteX6" fmla="*/ 498392 w 1737973"/>
                <a:gd name="connsiteY6" fmla="*/ 827341 h 827341"/>
                <a:gd name="connsiteX7" fmla="*/ 584922 w 1737973"/>
                <a:gd name="connsiteY7" fmla="*/ 826974 h 827341"/>
                <a:gd name="connsiteX8" fmla="*/ 748165 w 1737973"/>
                <a:gd name="connsiteY8" fmla="*/ 792647 h 827341"/>
                <a:gd name="connsiteX9" fmla="*/ 898873 w 1737973"/>
                <a:gd name="connsiteY9" fmla="*/ 740595 h 827341"/>
                <a:gd name="connsiteX10" fmla="*/ 1246110 w 1737973"/>
                <a:gd name="connsiteY10" fmla="*/ 684610 h 827341"/>
                <a:gd name="connsiteX11" fmla="*/ 1560785 w 1737973"/>
                <a:gd name="connsiteY11" fmla="*/ 452928 h 827341"/>
                <a:gd name="connsiteX12" fmla="*/ 1737973 w 1737973"/>
                <a:gd name="connsiteY12" fmla="*/ 104501 h 827341"/>
                <a:gd name="connsiteX13" fmla="*/ 1277072 w 1737973"/>
                <a:gd name="connsiteY13" fmla="*/ 28979 h 827341"/>
                <a:gd name="connsiteX0" fmla="*/ 1277072 w 1610140"/>
                <a:gd name="connsiteY0" fmla="*/ 28979 h 827341"/>
                <a:gd name="connsiteX1" fmla="*/ 443475 w 1610140"/>
                <a:gd name="connsiteY1" fmla="*/ 0 h 827341"/>
                <a:gd name="connsiteX2" fmla="*/ 65252 w 1610140"/>
                <a:gd name="connsiteY2" fmla="*/ 175241 h 827341"/>
                <a:gd name="connsiteX3" fmla="*/ 0 w 1610140"/>
                <a:gd name="connsiteY3" fmla="*/ 504554 h 827341"/>
                <a:gd name="connsiteX4" fmla="*/ 88352 w 1610140"/>
                <a:gd name="connsiteY4" fmla="*/ 766099 h 827341"/>
                <a:gd name="connsiteX5" fmla="*/ 243840 w 1610140"/>
                <a:gd name="connsiteY5" fmla="*/ 804213 h 827341"/>
                <a:gd name="connsiteX6" fmla="*/ 498392 w 1610140"/>
                <a:gd name="connsiteY6" fmla="*/ 827341 h 827341"/>
                <a:gd name="connsiteX7" fmla="*/ 584922 w 1610140"/>
                <a:gd name="connsiteY7" fmla="*/ 826974 h 827341"/>
                <a:gd name="connsiteX8" fmla="*/ 748165 w 1610140"/>
                <a:gd name="connsiteY8" fmla="*/ 792647 h 827341"/>
                <a:gd name="connsiteX9" fmla="*/ 898873 w 1610140"/>
                <a:gd name="connsiteY9" fmla="*/ 740595 h 827341"/>
                <a:gd name="connsiteX10" fmla="*/ 1246110 w 1610140"/>
                <a:gd name="connsiteY10" fmla="*/ 684610 h 827341"/>
                <a:gd name="connsiteX11" fmla="*/ 1560785 w 1610140"/>
                <a:gd name="connsiteY11" fmla="*/ 452928 h 827341"/>
                <a:gd name="connsiteX12" fmla="*/ 1610140 w 1610140"/>
                <a:gd name="connsiteY12" fmla="*/ 53890 h 827341"/>
                <a:gd name="connsiteX13" fmla="*/ 1277072 w 1610140"/>
                <a:gd name="connsiteY13" fmla="*/ 28979 h 827341"/>
                <a:gd name="connsiteX0" fmla="*/ 1249680 w 1610140"/>
                <a:gd name="connsiteY0" fmla="*/ 23918 h 827341"/>
                <a:gd name="connsiteX1" fmla="*/ 443475 w 1610140"/>
                <a:gd name="connsiteY1" fmla="*/ 0 h 827341"/>
                <a:gd name="connsiteX2" fmla="*/ 65252 w 1610140"/>
                <a:gd name="connsiteY2" fmla="*/ 175241 h 827341"/>
                <a:gd name="connsiteX3" fmla="*/ 0 w 1610140"/>
                <a:gd name="connsiteY3" fmla="*/ 504554 h 827341"/>
                <a:gd name="connsiteX4" fmla="*/ 88352 w 1610140"/>
                <a:gd name="connsiteY4" fmla="*/ 766099 h 827341"/>
                <a:gd name="connsiteX5" fmla="*/ 243840 w 1610140"/>
                <a:gd name="connsiteY5" fmla="*/ 804213 h 827341"/>
                <a:gd name="connsiteX6" fmla="*/ 498392 w 1610140"/>
                <a:gd name="connsiteY6" fmla="*/ 827341 h 827341"/>
                <a:gd name="connsiteX7" fmla="*/ 584922 w 1610140"/>
                <a:gd name="connsiteY7" fmla="*/ 826974 h 827341"/>
                <a:gd name="connsiteX8" fmla="*/ 748165 w 1610140"/>
                <a:gd name="connsiteY8" fmla="*/ 792647 h 827341"/>
                <a:gd name="connsiteX9" fmla="*/ 898873 w 1610140"/>
                <a:gd name="connsiteY9" fmla="*/ 740595 h 827341"/>
                <a:gd name="connsiteX10" fmla="*/ 1246110 w 1610140"/>
                <a:gd name="connsiteY10" fmla="*/ 684610 h 827341"/>
                <a:gd name="connsiteX11" fmla="*/ 1560785 w 1610140"/>
                <a:gd name="connsiteY11" fmla="*/ 452928 h 827341"/>
                <a:gd name="connsiteX12" fmla="*/ 1610140 w 1610140"/>
                <a:gd name="connsiteY12" fmla="*/ 53890 h 827341"/>
                <a:gd name="connsiteX13" fmla="*/ 1249680 w 1610140"/>
                <a:gd name="connsiteY13" fmla="*/ 23918 h 827341"/>
                <a:gd name="connsiteX0" fmla="*/ 1249680 w 1560916"/>
                <a:gd name="connsiteY0" fmla="*/ 23918 h 827341"/>
                <a:gd name="connsiteX1" fmla="*/ 443475 w 1560916"/>
                <a:gd name="connsiteY1" fmla="*/ 0 h 827341"/>
                <a:gd name="connsiteX2" fmla="*/ 65252 w 1560916"/>
                <a:gd name="connsiteY2" fmla="*/ 175241 h 827341"/>
                <a:gd name="connsiteX3" fmla="*/ 0 w 1560916"/>
                <a:gd name="connsiteY3" fmla="*/ 504554 h 827341"/>
                <a:gd name="connsiteX4" fmla="*/ 88352 w 1560916"/>
                <a:gd name="connsiteY4" fmla="*/ 766099 h 827341"/>
                <a:gd name="connsiteX5" fmla="*/ 243840 w 1560916"/>
                <a:gd name="connsiteY5" fmla="*/ 804213 h 827341"/>
                <a:gd name="connsiteX6" fmla="*/ 498392 w 1560916"/>
                <a:gd name="connsiteY6" fmla="*/ 827341 h 827341"/>
                <a:gd name="connsiteX7" fmla="*/ 584922 w 1560916"/>
                <a:gd name="connsiteY7" fmla="*/ 826974 h 827341"/>
                <a:gd name="connsiteX8" fmla="*/ 748165 w 1560916"/>
                <a:gd name="connsiteY8" fmla="*/ 792647 h 827341"/>
                <a:gd name="connsiteX9" fmla="*/ 898873 w 1560916"/>
                <a:gd name="connsiteY9" fmla="*/ 740595 h 827341"/>
                <a:gd name="connsiteX10" fmla="*/ 1246110 w 1560916"/>
                <a:gd name="connsiteY10" fmla="*/ 684610 h 827341"/>
                <a:gd name="connsiteX11" fmla="*/ 1560785 w 1560916"/>
                <a:gd name="connsiteY11" fmla="*/ 452928 h 827341"/>
                <a:gd name="connsiteX12" fmla="*/ 1555355 w 1560916"/>
                <a:gd name="connsiteY12" fmla="*/ 74135 h 827341"/>
                <a:gd name="connsiteX13" fmla="*/ 1249680 w 1560916"/>
                <a:gd name="connsiteY13" fmla="*/ 23918 h 827341"/>
                <a:gd name="connsiteX0" fmla="*/ 1249680 w 1560916"/>
                <a:gd name="connsiteY0" fmla="*/ 23918 h 827341"/>
                <a:gd name="connsiteX1" fmla="*/ 443475 w 1560916"/>
                <a:gd name="connsiteY1" fmla="*/ 0 h 827341"/>
                <a:gd name="connsiteX2" fmla="*/ 65252 w 1560916"/>
                <a:gd name="connsiteY2" fmla="*/ 175241 h 827341"/>
                <a:gd name="connsiteX3" fmla="*/ 0 w 1560916"/>
                <a:gd name="connsiteY3" fmla="*/ 504554 h 827341"/>
                <a:gd name="connsiteX4" fmla="*/ 88352 w 1560916"/>
                <a:gd name="connsiteY4" fmla="*/ 766099 h 827341"/>
                <a:gd name="connsiteX5" fmla="*/ 243840 w 1560916"/>
                <a:gd name="connsiteY5" fmla="*/ 804213 h 827341"/>
                <a:gd name="connsiteX6" fmla="*/ 498392 w 1560916"/>
                <a:gd name="connsiteY6" fmla="*/ 827341 h 827341"/>
                <a:gd name="connsiteX7" fmla="*/ 584922 w 1560916"/>
                <a:gd name="connsiteY7" fmla="*/ 826974 h 827341"/>
                <a:gd name="connsiteX8" fmla="*/ 748165 w 1560916"/>
                <a:gd name="connsiteY8" fmla="*/ 792647 h 827341"/>
                <a:gd name="connsiteX9" fmla="*/ 898873 w 1560916"/>
                <a:gd name="connsiteY9" fmla="*/ 740595 h 827341"/>
                <a:gd name="connsiteX10" fmla="*/ 1443349 w 1560916"/>
                <a:gd name="connsiteY10" fmla="*/ 747083 h 827341"/>
                <a:gd name="connsiteX11" fmla="*/ 1560785 w 1560916"/>
                <a:gd name="connsiteY11" fmla="*/ 452928 h 827341"/>
                <a:gd name="connsiteX12" fmla="*/ 1555355 w 1560916"/>
                <a:gd name="connsiteY12" fmla="*/ 74135 h 827341"/>
                <a:gd name="connsiteX13" fmla="*/ 1249680 w 1560916"/>
                <a:gd name="connsiteY13" fmla="*/ 23918 h 827341"/>
                <a:gd name="connsiteX0" fmla="*/ 1249680 w 1560916"/>
                <a:gd name="connsiteY0" fmla="*/ 23918 h 846318"/>
                <a:gd name="connsiteX1" fmla="*/ 443475 w 1560916"/>
                <a:gd name="connsiteY1" fmla="*/ 0 h 846318"/>
                <a:gd name="connsiteX2" fmla="*/ 65252 w 1560916"/>
                <a:gd name="connsiteY2" fmla="*/ 175241 h 846318"/>
                <a:gd name="connsiteX3" fmla="*/ 0 w 1560916"/>
                <a:gd name="connsiteY3" fmla="*/ 504554 h 846318"/>
                <a:gd name="connsiteX4" fmla="*/ 88352 w 1560916"/>
                <a:gd name="connsiteY4" fmla="*/ 766099 h 846318"/>
                <a:gd name="connsiteX5" fmla="*/ 243840 w 1560916"/>
                <a:gd name="connsiteY5" fmla="*/ 804213 h 846318"/>
                <a:gd name="connsiteX6" fmla="*/ 498392 w 1560916"/>
                <a:gd name="connsiteY6" fmla="*/ 827341 h 846318"/>
                <a:gd name="connsiteX7" fmla="*/ 584922 w 1560916"/>
                <a:gd name="connsiteY7" fmla="*/ 826974 h 846318"/>
                <a:gd name="connsiteX8" fmla="*/ 748165 w 1560916"/>
                <a:gd name="connsiteY8" fmla="*/ 792647 h 846318"/>
                <a:gd name="connsiteX9" fmla="*/ 989274 w 1560916"/>
                <a:gd name="connsiteY9" fmla="*/ 846318 h 846318"/>
                <a:gd name="connsiteX10" fmla="*/ 1443349 w 1560916"/>
                <a:gd name="connsiteY10" fmla="*/ 747083 h 846318"/>
                <a:gd name="connsiteX11" fmla="*/ 1560785 w 1560916"/>
                <a:gd name="connsiteY11" fmla="*/ 452928 h 846318"/>
                <a:gd name="connsiteX12" fmla="*/ 1555355 w 1560916"/>
                <a:gd name="connsiteY12" fmla="*/ 74135 h 846318"/>
                <a:gd name="connsiteX13" fmla="*/ 1249680 w 1560916"/>
                <a:gd name="connsiteY13" fmla="*/ 23918 h 846318"/>
                <a:gd name="connsiteX0" fmla="*/ 1249680 w 1560916"/>
                <a:gd name="connsiteY0" fmla="*/ 23918 h 827341"/>
                <a:gd name="connsiteX1" fmla="*/ 443475 w 1560916"/>
                <a:gd name="connsiteY1" fmla="*/ 0 h 827341"/>
                <a:gd name="connsiteX2" fmla="*/ 65252 w 1560916"/>
                <a:gd name="connsiteY2" fmla="*/ 175241 h 827341"/>
                <a:gd name="connsiteX3" fmla="*/ 0 w 1560916"/>
                <a:gd name="connsiteY3" fmla="*/ 504554 h 827341"/>
                <a:gd name="connsiteX4" fmla="*/ 88352 w 1560916"/>
                <a:gd name="connsiteY4" fmla="*/ 766099 h 827341"/>
                <a:gd name="connsiteX5" fmla="*/ 243840 w 1560916"/>
                <a:gd name="connsiteY5" fmla="*/ 804213 h 827341"/>
                <a:gd name="connsiteX6" fmla="*/ 498392 w 1560916"/>
                <a:gd name="connsiteY6" fmla="*/ 827341 h 827341"/>
                <a:gd name="connsiteX7" fmla="*/ 584922 w 1560916"/>
                <a:gd name="connsiteY7" fmla="*/ 826974 h 827341"/>
                <a:gd name="connsiteX8" fmla="*/ 748165 w 1560916"/>
                <a:gd name="connsiteY8" fmla="*/ 792647 h 827341"/>
                <a:gd name="connsiteX9" fmla="*/ 989274 w 1560916"/>
                <a:gd name="connsiteY9" fmla="*/ 793457 h 827341"/>
                <a:gd name="connsiteX10" fmla="*/ 1443349 w 1560916"/>
                <a:gd name="connsiteY10" fmla="*/ 747083 h 827341"/>
                <a:gd name="connsiteX11" fmla="*/ 1560785 w 1560916"/>
                <a:gd name="connsiteY11" fmla="*/ 452928 h 827341"/>
                <a:gd name="connsiteX12" fmla="*/ 1555355 w 1560916"/>
                <a:gd name="connsiteY12" fmla="*/ 74135 h 827341"/>
                <a:gd name="connsiteX13" fmla="*/ 1249680 w 1560916"/>
                <a:gd name="connsiteY13" fmla="*/ 23918 h 827341"/>
                <a:gd name="connsiteX0" fmla="*/ 1249680 w 1560916"/>
                <a:gd name="connsiteY0" fmla="*/ 23918 h 827341"/>
                <a:gd name="connsiteX1" fmla="*/ 443475 w 1560916"/>
                <a:gd name="connsiteY1" fmla="*/ 0 h 827341"/>
                <a:gd name="connsiteX2" fmla="*/ 65252 w 1560916"/>
                <a:gd name="connsiteY2" fmla="*/ 175241 h 827341"/>
                <a:gd name="connsiteX3" fmla="*/ 0 w 1560916"/>
                <a:gd name="connsiteY3" fmla="*/ 504554 h 827341"/>
                <a:gd name="connsiteX4" fmla="*/ 88352 w 1560916"/>
                <a:gd name="connsiteY4" fmla="*/ 766099 h 827341"/>
                <a:gd name="connsiteX5" fmla="*/ 243840 w 1560916"/>
                <a:gd name="connsiteY5" fmla="*/ 804213 h 827341"/>
                <a:gd name="connsiteX6" fmla="*/ 498392 w 1560916"/>
                <a:gd name="connsiteY6" fmla="*/ 827341 h 827341"/>
                <a:gd name="connsiteX7" fmla="*/ 584922 w 1560916"/>
                <a:gd name="connsiteY7" fmla="*/ 826974 h 827341"/>
                <a:gd name="connsiteX8" fmla="*/ 748165 w 1560916"/>
                <a:gd name="connsiteY8" fmla="*/ 792647 h 827341"/>
                <a:gd name="connsiteX9" fmla="*/ 989274 w 1560916"/>
                <a:gd name="connsiteY9" fmla="*/ 793457 h 827341"/>
                <a:gd name="connsiteX10" fmla="*/ 1344730 w 1560916"/>
                <a:gd name="connsiteY10" fmla="*/ 689416 h 827341"/>
                <a:gd name="connsiteX11" fmla="*/ 1560785 w 1560916"/>
                <a:gd name="connsiteY11" fmla="*/ 452928 h 827341"/>
                <a:gd name="connsiteX12" fmla="*/ 1555355 w 1560916"/>
                <a:gd name="connsiteY12" fmla="*/ 74135 h 827341"/>
                <a:gd name="connsiteX13" fmla="*/ 1249680 w 1560916"/>
                <a:gd name="connsiteY13" fmla="*/ 23918 h 82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0916" h="827341">
                  <a:moveTo>
                    <a:pt x="1249680" y="23918"/>
                  </a:moveTo>
                  <a:lnTo>
                    <a:pt x="443475" y="0"/>
                  </a:lnTo>
                  <a:cubicBezTo>
                    <a:pt x="316733" y="44918"/>
                    <a:pt x="227403" y="84997"/>
                    <a:pt x="65252" y="175241"/>
                  </a:cubicBezTo>
                  <a:cubicBezTo>
                    <a:pt x="-30808" y="270647"/>
                    <a:pt x="60650" y="389722"/>
                    <a:pt x="0" y="504554"/>
                  </a:cubicBezTo>
                  <a:lnTo>
                    <a:pt x="88352" y="766099"/>
                  </a:lnTo>
                  <a:lnTo>
                    <a:pt x="243840" y="804213"/>
                  </a:lnTo>
                  <a:lnTo>
                    <a:pt x="498392" y="827341"/>
                  </a:lnTo>
                  <a:lnTo>
                    <a:pt x="584922" y="826974"/>
                  </a:lnTo>
                  <a:lnTo>
                    <a:pt x="748165" y="792647"/>
                  </a:lnTo>
                  <a:lnTo>
                    <a:pt x="989274" y="793457"/>
                  </a:lnTo>
                  <a:lnTo>
                    <a:pt x="1344730" y="689416"/>
                  </a:lnTo>
                  <a:lnTo>
                    <a:pt x="1560785" y="452928"/>
                  </a:lnTo>
                  <a:cubicBezTo>
                    <a:pt x="1562019" y="336786"/>
                    <a:pt x="1554121" y="190277"/>
                    <a:pt x="1555355" y="74135"/>
                  </a:cubicBezTo>
                  <a:lnTo>
                    <a:pt x="1249680" y="2391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DCCDF23-E53E-4F99-8654-A99EDADD3778}"/>
                </a:ext>
              </a:extLst>
            </p:cNvPr>
            <p:cNvGrpSpPr/>
            <p:nvPr/>
          </p:nvGrpSpPr>
          <p:grpSpPr>
            <a:xfrm>
              <a:off x="9713730" y="2448520"/>
              <a:ext cx="1965043" cy="2766236"/>
              <a:chOff x="9546545" y="2810952"/>
              <a:chExt cx="1965043" cy="276623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99F8F65-373B-4B16-A3AC-E46458F83A9F}"/>
                  </a:ext>
                </a:extLst>
              </p:cNvPr>
              <p:cNvGrpSpPr/>
              <p:nvPr/>
            </p:nvGrpSpPr>
            <p:grpSpPr>
              <a:xfrm>
                <a:off x="9546545" y="2810952"/>
                <a:ext cx="1965043" cy="1208094"/>
                <a:chOff x="9546545" y="2810952"/>
                <a:chExt cx="1965043" cy="1208094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B126D7D9-0718-4FE5-A95D-D31EB472ABA1}"/>
                    </a:ext>
                  </a:extLst>
                </p:cNvPr>
                <p:cNvSpPr/>
                <p:nvPr/>
              </p:nvSpPr>
              <p:spPr>
                <a:xfrm>
                  <a:off x="9546545" y="2810952"/>
                  <a:ext cx="1965043" cy="1208094"/>
                </a:xfrm>
                <a:prstGeom prst="roundRect">
                  <a:avLst>
                    <a:gd name="adj" fmla="val 3504"/>
                  </a:avLst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28000" tIns="0" rIns="36000" bIns="0" rtlCol="0" anchor="ctr"/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평가 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r>
                    <a:rPr lang="ko-KR" altLang="en-US" sz="13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및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검증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C3D2118-4025-46A5-A988-E9A45652E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49121" y="3057521"/>
                  <a:ext cx="698544" cy="698544"/>
                </a:xfrm>
                <a:prstGeom prst="rect">
                  <a:avLst/>
                </a:prstGeom>
              </p:spPr>
            </p:pic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1F3774B-1949-4C81-A025-2CBF3BFC2531}"/>
                  </a:ext>
                </a:extLst>
              </p:cNvPr>
              <p:cNvSpPr/>
              <p:nvPr/>
            </p:nvSpPr>
            <p:spPr>
              <a:xfrm>
                <a:off x="9790436" y="4069280"/>
                <a:ext cx="1578863" cy="150790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Accuracy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Precision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Recall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F1 – score</a:t>
                </a:r>
              </a:p>
              <a:p>
                <a:pPr marL="92075" indent="-92075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AUC</a:t>
                </a:r>
              </a:p>
              <a:p>
                <a:pPr marL="171450" indent="-171450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7CF26-0584-48C2-85DE-1D508CDC4CD7}"/>
              </a:ext>
            </a:extLst>
          </p:cNvPr>
          <p:cNvGrpSpPr/>
          <p:nvPr/>
        </p:nvGrpSpPr>
        <p:grpSpPr>
          <a:xfrm>
            <a:off x="409575" y="2429269"/>
            <a:ext cx="2092995" cy="2537734"/>
            <a:chOff x="504867" y="3074337"/>
            <a:chExt cx="2092995" cy="253773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B71AB3-3093-4319-ABAC-A459CF07C481}"/>
                </a:ext>
              </a:extLst>
            </p:cNvPr>
            <p:cNvGrpSpPr/>
            <p:nvPr/>
          </p:nvGrpSpPr>
          <p:grpSpPr>
            <a:xfrm>
              <a:off x="613297" y="3074337"/>
              <a:ext cx="1800000" cy="1208094"/>
              <a:chOff x="746305" y="2824953"/>
              <a:chExt cx="1800000" cy="120809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A6BE1CD5-4826-4915-9A21-FE47096BBDDA}"/>
                  </a:ext>
                </a:extLst>
              </p:cNvPr>
              <p:cNvSpPr/>
              <p:nvPr/>
            </p:nvSpPr>
            <p:spPr>
              <a:xfrm>
                <a:off x="746305" y="2824953"/>
                <a:ext cx="1800000" cy="1208094"/>
              </a:xfrm>
              <a:prstGeom prst="roundRect">
                <a:avLst>
                  <a:gd name="adj" fmla="val 3504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44000" rIns="36000" bIns="108000" rtlCol="0" anchor="t"/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Dataset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DFAE6AB-DC28-4F30-A873-EBA6C3C7E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4466" y="3321730"/>
                <a:ext cx="530426" cy="530426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D968344-891C-4050-92D4-E54032EEC0A5}"/>
                </a:ext>
              </a:extLst>
            </p:cNvPr>
            <p:cNvGrpSpPr/>
            <p:nvPr/>
          </p:nvGrpSpPr>
          <p:grpSpPr>
            <a:xfrm>
              <a:off x="504867" y="4303187"/>
              <a:ext cx="2092995" cy="1308884"/>
              <a:chOff x="811844" y="4495254"/>
              <a:chExt cx="2092995" cy="1308884"/>
            </a:xfrm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EDDA5D99-46F9-427F-9130-43EAC191C9F1}"/>
                  </a:ext>
                </a:extLst>
              </p:cNvPr>
              <p:cNvSpPr/>
              <p:nvPr/>
            </p:nvSpPr>
            <p:spPr>
              <a:xfrm>
                <a:off x="888449" y="4495254"/>
                <a:ext cx="1982706" cy="1308884"/>
              </a:xfrm>
              <a:custGeom>
                <a:avLst/>
                <a:gdLst>
                  <a:gd name="connsiteX0" fmla="*/ 1354974 w 1812174"/>
                  <a:gd name="connsiteY0" fmla="*/ 16625 h 931025"/>
                  <a:gd name="connsiteX1" fmla="*/ 640080 w 1812174"/>
                  <a:gd name="connsiteY1" fmla="*/ 0 h 931025"/>
                  <a:gd name="connsiteX2" fmla="*/ 274320 w 1812174"/>
                  <a:gd name="connsiteY2" fmla="*/ 266007 h 931025"/>
                  <a:gd name="connsiteX3" fmla="*/ 0 w 1812174"/>
                  <a:gd name="connsiteY3" fmla="*/ 556952 h 931025"/>
                  <a:gd name="connsiteX4" fmla="*/ 274320 w 1812174"/>
                  <a:gd name="connsiteY4" fmla="*/ 714894 h 931025"/>
                  <a:gd name="connsiteX5" fmla="*/ 349134 w 1812174"/>
                  <a:gd name="connsiteY5" fmla="*/ 872836 h 931025"/>
                  <a:gd name="connsiteX6" fmla="*/ 731520 w 1812174"/>
                  <a:gd name="connsiteY6" fmla="*/ 906087 h 931025"/>
                  <a:gd name="connsiteX7" fmla="*/ 872836 w 1812174"/>
                  <a:gd name="connsiteY7" fmla="*/ 931025 h 931025"/>
                  <a:gd name="connsiteX8" fmla="*/ 1246909 w 1812174"/>
                  <a:gd name="connsiteY8" fmla="*/ 681643 h 931025"/>
                  <a:gd name="connsiteX9" fmla="*/ 1579418 w 1812174"/>
                  <a:gd name="connsiteY9" fmla="*/ 839585 h 931025"/>
                  <a:gd name="connsiteX10" fmla="*/ 1762298 w 1812174"/>
                  <a:gd name="connsiteY10" fmla="*/ 631767 h 931025"/>
                  <a:gd name="connsiteX11" fmla="*/ 1812174 w 1812174"/>
                  <a:gd name="connsiteY11" fmla="*/ 440574 h 931025"/>
                  <a:gd name="connsiteX12" fmla="*/ 1496291 w 1812174"/>
                  <a:gd name="connsiteY12" fmla="*/ 157942 h 931025"/>
                  <a:gd name="connsiteX13" fmla="*/ 1354974 w 1812174"/>
                  <a:gd name="connsiteY13" fmla="*/ 16625 h 931025"/>
                  <a:gd name="connsiteX0" fmla="*/ 1354974 w 1812174"/>
                  <a:gd name="connsiteY0" fmla="*/ 16625 h 931025"/>
                  <a:gd name="connsiteX1" fmla="*/ 640080 w 1812174"/>
                  <a:gd name="connsiteY1" fmla="*/ 0 h 931025"/>
                  <a:gd name="connsiteX2" fmla="*/ 274320 w 1812174"/>
                  <a:gd name="connsiteY2" fmla="*/ 266007 h 931025"/>
                  <a:gd name="connsiteX3" fmla="*/ 0 w 1812174"/>
                  <a:gd name="connsiteY3" fmla="*/ 556952 h 931025"/>
                  <a:gd name="connsiteX4" fmla="*/ 274320 w 1812174"/>
                  <a:gd name="connsiteY4" fmla="*/ 714894 h 931025"/>
                  <a:gd name="connsiteX5" fmla="*/ 349134 w 1812174"/>
                  <a:gd name="connsiteY5" fmla="*/ 872836 h 931025"/>
                  <a:gd name="connsiteX6" fmla="*/ 731520 w 1812174"/>
                  <a:gd name="connsiteY6" fmla="*/ 906087 h 931025"/>
                  <a:gd name="connsiteX7" fmla="*/ 872836 w 1812174"/>
                  <a:gd name="connsiteY7" fmla="*/ 931025 h 931025"/>
                  <a:gd name="connsiteX8" fmla="*/ 1255221 w 1812174"/>
                  <a:gd name="connsiteY8" fmla="*/ 856210 h 931025"/>
                  <a:gd name="connsiteX9" fmla="*/ 1579418 w 1812174"/>
                  <a:gd name="connsiteY9" fmla="*/ 839585 h 931025"/>
                  <a:gd name="connsiteX10" fmla="*/ 1762298 w 1812174"/>
                  <a:gd name="connsiteY10" fmla="*/ 631767 h 931025"/>
                  <a:gd name="connsiteX11" fmla="*/ 1812174 w 1812174"/>
                  <a:gd name="connsiteY11" fmla="*/ 440574 h 931025"/>
                  <a:gd name="connsiteX12" fmla="*/ 1496291 w 1812174"/>
                  <a:gd name="connsiteY12" fmla="*/ 157942 h 931025"/>
                  <a:gd name="connsiteX13" fmla="*/ 1354974 w 1812174"/>
                  <a:gd name="connsiteY13" fmla="*/ 16625 h 931025"/>
                  <a:gd name="connsiteX0" fmla="*/ 1354974 w 1812174"/>
                  <a:gd name="connsiteY0" fmla="*/ 16625 h 931025"/>
                  <a:gd name="connsiteX1" fmla="*/ 640080 w 1812174"/>
                  <a:gd name="connsiteY1" fmla="*/ 0 h 931025"/>
                  <a:gd name="connsiteX2" fmla="*/ 274320 w 1812174"/>
                  <a:gd name="connsiteY2" fmla="*/ 266007 h 931025"/>
                  <a:gd name="connsiteX3" fmla="*/ 0 w 1812174"/>
                  <a:gd name="connsiteY3" fmla="*/ 556952 h 931025"/>
                  <a:gd name="connsiteX4" fmla="*/ 166254 w 1812174"/>
                  <a:gd name="connsiteY4" fmla="*/ 714894 h 931025"/>
                  <a:gd name="connsiteX5" fmla="*/ 349134 w 1812174"/>
                  <a:gd name="connsiteY5" fmla="*/ 872836 h 931025"/>
                  <a:gd name="connsiteX6" fmla="*/ 731520 w 1812174"/>
                  <a:gd name="connsiteY6" fmla="*/ 906087 h 931025"/>
                  <a:gd name="connsiteX7" fmla="*/ 872836 w 1812174"/>
                  <a:gd name="connsiteY7" fmla="*/ 931025 h 931025"/>
                  <a:gd name="connsiteX8" fmla="*/ 1255221 w 1812174"/>
                  <a:gd name="connsiteY8" fmla="*/ 856210 h 931025"/>
                  <a:gd name="connsiteX9" fmla="*/ 1579418 w 1812174"/>
                  <a:gd name="connsiteY9" fmla="*/ 839585 h 931025"/>
                  <a:gd name="connsiteX10" fmla="*/ 1762298 w 1812174"/>
                  <a:gd name="connsiteY10" fmla="*/ 631767 h 931025"/>
                  <a:gd name="connsiteX11" fmla="*/ 1812174 w 1812174"/>
                  <a:gd name="connsiteY11" fmla="*/ 440574 h 931025"/>
                  <a:gd name="connsiteX12" fmla="*/ 1496291 w 1812174"/>
                  <a:gd name="connsiteY12" fmla="*/ 157942 h 931025"/>
                  <a:gd name="connsiteX13" fmla="*/ 1354974 w 1812174"/>
                  <a:gd name="connsiteY13" fmla="*/ 16625 h 931025"/>
                  <a:gd name="connsiteX0" fmla="*/ 1354974 w 1812174"/>
                  <a:gd name="connsiteY0" fmla="*/ 16625 h 931025"/>
                  <a:gd name="connsiteX1" fmla="*/ 640080 w 1812174"/>
                  <a:gd name="connsiteY1" fmla="*/ 0 h 931025"/>
                  <a:gd name="connsiteX2" fmla="*/ 224443 w 1812174"/>
                  <a:gd name="connsiteY2" fmla="*/ 199505 h 931025"/>
                  <a:gd name="connsiteX3" fmla="*/ 0 w 1812174"/>
                  <a:gd name="connsiteY3" fmla="*/ 556952 h 931025"/>
                  <a:gd name="connsiteX4" fmla="*/ 166254 w 1812174"/>
                  <a:gd name="connsiteY4" fmla="*/ 714894 h 931025"/>
                  <a:gd name="connsiteX5" fmla="*/ 349134 w 1812174"/>
                  <a:gd name="connsiteY5" fmla="*/ 872836 h 931025"/>
                  <a:gd name="connsiteX6" fmla="*/ 731520 w 1812174"/>
                  <a:gd name="connsiteY6" fmla="*/ 906087 h 931025"/>
                  <a:gd name="connsiteX7" fmla="*/ 872836 w 1812174"/>
                  <a:gd name="connsiteY7" fmla="*/ 931025 h 931025"/>
                  <a:gd name="connsiteX8" fmla="*/ 1255221 w 1812174"/>
                  <a:gd name="connsiteY8" fmla="*/ 856210 h 931025"/>
                  <a:gd name="connsiteX9" fmla="*/ 1579418 w 1812174"/>
                  <a:gd name="connsiteY9" fmla="*/ 839585 h 931025"/>
                  <a:gd name="connsiteX10" fmla="*/ 1762298 w 1812174"/>
                  <a:gd name="connsiteY10" fmla="*/ 631767 h 931025"/>
                  <a:gd name="connsiteX11" fmla="*/ 1812174 w 1812174"/>
                  <a:gd name="connsiteY11" fmla="*/ 440574 h 931025"/>
                  <a:gd name="connsiteX12" fmla="*/ 1496291 w 1812174"/>
                  <a:gd name="connsiteY12" fmla="*/ 157942 h 931025"/>
                  <a:gd name="connsiteX13" fmla="*/ 1354974 w 1812174"/>
                  <a:gd name="connsiteY13" fmla="*/ 16625 h 931025"/>
                  <a:gd name="connsiteX0" fmla="*/ 1354974 w 1812174"/>
                  <a:gd name="connsiteY0" fmla="*/ 16625 h 931025"/>
                  <a:gd name="connsiteX1" fmla="*/ 640080 w 1812174"/>
                  <a:gd name="connsiteY1" fmla="*/ 0 h 931025"/>
                  <a:gd name="connsiteX2" fmla="*/ 224443 w 1812174"/>
                  <a:gd name="connsiteY2" fmla="*/ 199505 h 931025"/>
                  <a:gd name="connsiteX3" fmla="*/ 0 w 1812174"/>
                  <a:gd name="connsiteY3" fmla="*/ 556952 h 931025"/>
                  <a:gd name="connsiteX4" fmla="*/ 166254 w 1812174"/>
                  <a:gd name="connsiteY4" fmla="*/ 714894 h 931025"/>
                  <a:gd name="connsiteX5" fmla="*/ 349134 w 1812174"/>
                  <a:gd name="connsiteY5" fmla="*/ 872836 h 931025"/>
                  <a:gd name="connsiteX6" fmla="*/ 731520 w 1812174"/>
                  <a:gd name="connsiteY6" fmla="*/ 906087 h 931025"/>
                  <a:gd name="connsiteX7" fmla="*/ 872836 w 1812174"/>
                  <a:gd name="connsiteY7" fmla="*/ 931025 h 931025"/>
                  <a:gd name="connsiteX8" fmla="*/ 1255221 w 1812174"/>
                  <a:gd name="connsiteY8" fmla="*/ 856210 h 931025"/>
                  <a:gd name="connsiteX9" fmla="*/ 1579418 w 1812174"/>
                  <a:gd name="connsiteY9" fmla="*/ 839585 h 931025"/>
                  <a:gd name="connsiteX10" fmla="*/ 1762298 w 1812174"/>
                  <a:gd name="connsiteY10" fmla="*/ 631767 h 931025"/>
                  <a:gd name="connsiteX11" fmla="*/ 1812174 w 1812174"/>
                  <a:gd name="connsiteY11" fmla="*/ 440574 h 931025"/>
                  <a:gd name="connsiteX12" fmla="*/ 1496291 w 1812174"/>
                  <a:gd name="connsiteY12" fmla="*/ 157942 h 931025"/>
                  <a:gd name="connsiteX13" fmla="*/ 1354974 w 1812174"/>
                  <a:gd name="connsiteY13" fmla="*/ 16625 h 931025"/>
                  <a:gd name="connsiteX0" fmla="*/ 1241662 w 1698862"/>
                  <a:gd name="connsiteY0" fmla="*/ 16625 h 931025"/>
                  <a:gd name="connsiteX1" fmla="*/ 526768 w 1698862"/>
                  <a:gd name="connsiteY1" fmla="*/ 0 h 931025"/>
                  <a:gd name="connsiteX2" fmla="*/ 111131 w 1698862"/>
                  <a:gd name="connsiteY2" fmla="*/ 199505 h 931025"/>
                  <a:gd name="connsiteX3" fmla="*/ 0 w 1698862"/>
                  <a:gd name="connsiteY3" fmla="*/ 492200 h 931025"/>
                  <a:gd name="connsiteX4" fmla="*/ 52942 w 1698862"/>
                  <a:gd name="connsiteY4" fmla="*/ 714894 h 931025"/>
                  <a:gd name="connsiteX5" fmla="*/ 235822 w 1698862"/>
                  <a:gd name="connsiteY5" fmla="*/ 872836 h 931025"/>
                  <a:gd name="connsiteX6" fmla="*/ 618208 w 1698862"/>
                  <a:gd name="connsiteY6" fmla="*/ 906087 h 931025"/>
                  <a:gd name="connsiteX7" fmla="*/ 759524 w 1698862"/>
                  <a:gd name="connsiteY7" fmla="*/ 931025 h 931025"/>
                  <a:gd name="connsiteX8" fmla="*/ 1141909 w 1698862"/>
                  <a:gd name="connsiteY8" fmla="*/ 856210 h 931025"/>
                  <a:gd name="connsiteX9" fmla="*/ 1466106 w 1698862"/>
                  <a:gd name="connsiteY9" fmla="*/ 839585 h 931025"/>
                  <a:gd name="connsiteX10" fmla="*/ 1648986 w 1698862"/>
                  <a:gd name="connsiteY10" fmla="*/ 631767 h 931025"/>
                  <a:gd name="connsiteX11" fmla="*/ 1698862 w 1698862"/>
                  <a:gd name="connsiteY11" fmla="*/ 440574 h 931025"/>
                  <a:gd name="connsiteX12" fmla="*/ 1382979 w 1698862"/>
                  <a:gd name="connsiteY12" fmla="*/ 157942 h 931025"/>
                  <a:gd name="connsiteX13" fmla="*/ 1241662 w 1698862"/>
                  <a:gd name="connsiteY13" fmla="*/ 16625 h 931025"/>
                  <a:gd name="connsiteX0" fmla="*/ 1277072 w 1734272"/>
                  <a:gd name="connsiteY0" fmla="*/ 16625 h 931025"/>
                  <a:gd name="connsiteX1" fmla="*/ 562178 w 1734272"/>
                  <a:gd name="connsiteY1" fmla="*/ 0 h 931025"/>
                  <a:gd name="connsiteX2" fmla="*/ 146541 w 1734272"/>
                  <a:gd name="connsiteY2" fmla="*/ 199505 h 931025"/>
                  <a:gd name="connsiteX3" fmla="*/ 0 w 1734272"/>
                  <a:gd name="connsiteY3" fmla="*/ 492200 h 931025"/>
                  <a:gd name="connsiteX4" fmla="*/ 88352 w 1734272"/>
                  <a:gd name="connsiteY4" fmla="*/ 714894 h 931025"/>
                  <a:gd name="connsiteX5" fmla="*/ 271232 w 1734272"/>
                  <a:gd name="connsiteY5" fmla="*/ 872836 h 931025"/>
                  <a:gd name="connsiteX6" fmla="*/ 653618 w 1734272"/>
                  <a:gd name="connsiteY6" fmla="*/ 906087 h 931025"/>
                  <a:gd name="connsiteX7" fmla="*/ 794934 w 1734272"/>
                  <a:gd name="connsiteY7" fmla="*/ 931025 h 931025"/>
                  <a:gd name="connsiteX8" fmla="*/ 1177319 w 1734272"/>
                  <a:gd name="connsiteY8" fmla="*/ 856210 h 931025"/>
                  <a:gd name="connsiteX9" fmla="*/ 1501516 w 1734272"/>
                  <a:gd name="connsiteY9" fmla="*/ 839585 h 931025"/>
                  <a:gd name="connsiteX10" fmla="*/ 1684396 w 1734272"/>
                  <a:gd name="connsiteY10" fmla="*/ 631767 h 931025"/>
                  <a:gd name="connsiteX11" fmla="*/ 1734272 w 1734272"/>
                  <a:gd name="connsiteY11" fmla="*/ 440574 h 931025"/>
                  <a:gd name="connsiteX12" fmla="*/ 1418389 w 1734272"/>
                  <a:gd name="connsiteY12" fmla="*/ 157942 h 931025"/>
                  <a:gd name="connsiteX13" fmla="*/ 1277072 w 1734272"/>
                  <a:gd name="connsiteY13" fmla="*/ 16625 h 931025"/>
                  <a:gd name="connsiteX0" fmla="*/ 1277072 w 1734272"/>
                  <a:gd name="connsiteY0" fmla="*/ 16625 h 931025"/>
                  <a:gd name="connsiteX1" fmla="*/ 562178 w 1734272"/>
                  <a:gd name="connsiteY1" fmla="*/ 0 h 931025"/>
                  <a:gd name="connsiteX2" fmla="*/ 146541 w 1734272"/>
                  <a:gd name="connsiteY2" fmla="*/ 199505 h 931025"/>
                  <a:gd name="connsiteX3" fmla="*/ 0 w 1734272"/>
                  <a:gd name="connsiteY3" fmla="*/ 492200 h 931025"/>
                  <a:gd name="connsiteX4" fmla="*/ 88352 w 1734272"/>
                  <a:gd name="connsiteY4" fmla="*/ 753745 h 931025"/>
                  <a:gd name="connsiteX5" fmla="*/ 271232 w 1734272"/>
                  <a:gd name="connsiteY5" fmla="*/ 872836 h 931025"/>
                  <a:gd name="connsiteX6" fmla="*/ 653618 w 1734272"/>
                  <a:gd name="connsiteY6" fmla="*/ 906087 h 931025"/>
                  <a:gd name="connsiteX7" fmla="*/ 794934 w 1734272"/>
                  <a:gd name="connsiteY7" fmla="*/ 931025 h 931025"/>
                  <a:gd name="connsiteX8" fmla="*/ 1177319 w 1734272"/>
                  <a:gd name="connsiteY8" fmla="*/ 856210 h 931025"/>
                  <a:gd name="connsiteX9" fmla="*/ 1501516 w 1734272"/>
                  <a:gd name="connsiteY9" fmla="*/ 839585 h 931025"/>
                  <a:gd name="connsiteX10" fmla="*/ 1684396 w 1734272"/>
                  <a:gd name="connsiteY10" fmla="*/ 631767 h 931025"/>
                  <a:gd name="connsiteX11" fmla="*/ 1734272 w 1734272"/>
                  <a:gd name="connsiteY11" fmla="*/ 440574 h 931025"/>
                  <a:gd name="connsiteX12" fmla="*/ 1418389 w 1734272"/>
                  <a:gd name="connsiteY12" fmla="*/ 157942 h 931025"/>
                  <a:gd name="connsiteX13" fmla="*/ 1277072 w 1734272"/>
                  <a:gd name="connsiteY13" fmla="*/ 16625 h 931025"/>
                  <a:gd name="connsiteX0" fmla="*/ 1277072 w 1734272"/>
                  <a:gd name="connsiteY0" fmla="*/ 16625 h 931025"/>
                  <a:gd name="connsiteX1" fmla="*/ 562178 w 1734272"/>
                  <a:gd name="connsiteY1" fmla="*/ 0 h 931025"/>
                  <a:gd name="connsiteX2" fmla="*/ 146541 w 1734272"/>
                  <a:gd name="connsiteY2" fmla="*/ 147703 h 931025"/>
                  <a:gd name="connsiteX3" fmla="*/ 0 w 1734272"/>
                  <a:gd name="connsiteY3" fmla="*/ 492200 h 931025"/>
                  <a:gd name="connsiteX4" fmla="*/ 88352 w 1734272"/>
                  <a:gd name="connsiteY4" fmla="*/ 753745 h 931025"/>
                  <a:gd name="connsiteX5" fmla="*/ 271232 w 1734272"/>
                  <a:gd name="connsiteY5" fmla="*/ 872836 h 931025"/>
                  <a:gd name="connsiteX6" fmla="*/ 653618 w 1734272"/>
                  <a:gd name="connsiteY6" fmla="*/ 906087 h 931025"/>
                  <a:gd name="connsiteX7" fmla="*/ 794934 w 1734272"/>
                  <a:gd name="connsiteY7" fmla="*/ 931025 h 931025"/>
                  <a:gd name="connsiteX8" fmla="*/ 1177319 w 1734272"/>
                  <a:gd name="connsiteY8" fmla="*/ 856210 h 931025"/>
                  <a:gd name="connsiteX9" fmla="*/ 1501516 w 1734272"/>
                  <a:gd name="connsiteY9" fmla="*/ 839585 h 931025"/>
                  <a:gd name="connsiteX10" fmla="*/ 1684396 w 1734272"/>
                  <a:gd name="connsiteY10" fmla="*/ 631767 h 931025"/>
                  <a:gd name="connsiteX11" fmla="*/ 1734272 w 1734272"/>
                  <a:gd name="connsiteY11" fmla="*/ 440574 h 931025"/>
                  <a:gd name="connsiteX12" fmla="*/ 1418389 w 1734272"/>
                  <a:gd name="connsiteY12" fmla="*/ 157942 h 931025"/>
                  <a:gd name="connsiteX13" fmla="*/ 1277072 w 1734272"/>
                  <a:gd name="connsiteY13" fmla="*/ 16625 h 931025"/>
                  <a:gd name="connsiteX0" fmla="*/ 1277072 w 1734272"/>
                  <a:gd name="connsiteY0" fmla="*/ 16625 h 931025"/>
                  <a:gd name="connsiteX1" fmla="*/ 562178 w 1734272"/>
                  <a:gd name="connsiteY1" fmla="*/ 0 h 931025"/>
                  <a:gd name="connsiteX2" fmla="*/ 153623 w 1734272"/>
                  <a:gd name="connsiteY2" fmla="*/ 102376 h 931025"/>
                  <a:gd name="connsiteX3" fmla="*/ 0 w 1734272"/>
                  <a:gd name="connsiteY3" fmla="*/ 492200 h 931025"/>
                  <a:gd name="connsiteX4" fmla="*/ 88352 w 1734272"/>
                  <a:gd name="connsiteY4" fmla="*/ 753745 h 931025"/>
                  <a:gd name="connsiteX5" fmla="*/ 271232 w 1734272"/>
                  <a:gd name="connsiteY5" fmla="*/ 872836 h 931025"/>
                  <a:gd name="connsiteX6" fmla="*/ 653618 w 1734272"/>
                  <a:gd name="connsiteY6" fmla="*/ 906087 h 931025"/>
                  <a:gd name="connsiteX7" fmla="*/ 794934 w 1734272"/>
                  <a:gd name="connsiteY7" fmla="*/ 931025 h 931025"/>
                  <a:gd name="connsiteX8" fmla="*/ 1177319 w 1734272"/>
                  <a:gd name="connsiteY8" fmla="*/ 856210 h 931025"/>
                  <a:gd name="connsiteX9" fmla="*/ 1501516 w 1734272"/>
                  <a:gd name="connsiteY9" fmla="*/ 839585 h 931025"/>
                  <a:gd name="connsiteX10" fmla="*/ 1684396 w 1734272"/>
                  <a:gd name="connsiteY10" fmla="*/ 631767 h 931025"/>
                  <a:gd name="connsiteX11" fmla="*/ 1734272 w 1734272"/>
                  <a:gd name="connsiteY11" fmla="*/ 440574 h 931025"/>
                  <a:gd name="connsiteX12" fmla="*/ 1418389 w 1734272"/>
                  <a:gd name="connsiteY12" fmla="*/ 157942 h 931025"/>
                  <a:gd name="connsiteX13" fmla="*/ 1277072 w 1734272"/>
                  <a:gd name="connsiteY13" fmla="*/ 16625 h 931025"/>
                  <a:gd name="connsiteX0" fmla="*/ 1277072 w 1734272"/>
                  <a:gd name="connsiteY0" fmla="*/ 0 h 914400"/>
                  <a:gd name="connsiteX1" fmla="*/ 562178 w 1734272"/>
                  <a:gd name="connsiteY1" fmla="*/ 61078 h 914400"/>
                  <a:gd name="connsiteX2" fmla="*/ 153623 w 1734272"/>
                  <a:gd name="connsiteY2" fmla="*/ 85751 h 914400"/>
                  <a:gd name="connsiteX3" fmla="*/ 0 w 1734272"/>
                  <a:gd name="connsiteY3" fmla="*/ 475575 h 914400"/>
                  <a:gd name="connsiteX4" fmla="*/ 88352 w 1734272"/>
                  <a:gd name="connsiteY4" fmla="*/ 737120 h 914400"/>
                  <a:gd name="connsiteX5" fmla="*/ 271232 w 1734272"/>
                  <a:gd name="connsiteY5" fmla="*/ 856211 h 914400"/>
                  <a:gd name="connsiteX6" fmla="*/ 653618 w 1734272"/>
                  <a:gd name="connsiteY6" fmla="*/ 889462 h 914400"/>
                  <a:gd name="connsiteX7" fmla="*/ 794934 w 1734272"/>
                  <a:gd name="connsiteY7" fmla="*/ 914400 h 914400"/>
                  <a:gd name="connsiteX8" fmla="*/ 1177319 w 1734272"/>
                  <a:gd name="connsiteY8" fmla="*/ 839585 h 914400"/>
                  <a:gd name="connsiteX9" fmla="*/ 1501516 w 1734272"/>
                  <a:gd name="connsiteY9" fmla="*/ 822960 h 914400"/>
                  <a:gd name="connsiteX10" fmla="*/ 1684396 w 1734272"/>
                  <a:gd name="connsiteY10" fmla="*/ 615142 h 914400"/>
                  <a:gd name="connsiteX11" fmla="*/ 1734272 w 1734272"/>
                  <a:gd name="connsiteY11" fmla="*/ 423949 h 914400"/>
                  <a:gd name="connsiteX12" fmla="*/ 1418389 w 1734272"/>
                  <a:gd name="connsiteY12" fmla="*/ 141317 h 914400"/>
                  <a:gd name="connsiteX13" fmla="*/ 1277072 w 1734272"/>
                  <a:gd name="connsiteY13" fmla="*/ 0 h 914400"/>
                  <a:gd name="connsiteX0" fmla="*/ 1277072 w 1734272"/>
                  <a:gd name="connsiteY0" fmla="*/ 3674 h 918074"/>
                  <a:gd name="connsiteX1" fmla="*/ 562178 w 1734272"/>
                  <a:gd name="connsiteY1" fmla="*/ 0 h 918074"/>
                  <a:gd name="connsiteX2" fmla="*/ 153623 w 1734272"/>
                  <a:gd name="connsiteY2" fmla="*/ 89425 h 918074"/>
                  <a:gd name="connsiteX3" fmla="*/ 0 w 1734272"/>
                  <a:gd name="connsiteY3" fmla="*/ 479249 h 918074"/>
                  <a:gd name="connsiteX4" fmla="*/ 88352 w 1734272"/>
                  <a:gd name="connsiteY4" fmla="*/ 740794 h 918074"/>
                  <a:gd name="connsiteX5" fmla="*/ 271232 w 1734272"/>
                  <a:gd name="connsiteY5" fmla="*/ 859885 h 918074"/>
                  <a:gd name="connsiteX6" fmla="*/ 653618 w 1734272"/>
                  <a:gd name="connsiteY6" fmla="*/ 893136 h 918074"/>
                  <a:gd name="connsiteX7" fmla="*/ 794934 w 1734272"/>
                  <a:gd name="connsiteY7" fmla="*/ 918074 h 918074"/>
                  <a:gd name="connsiteX8" fmla="*/ 1177319 w 1734272"/>
                  <a:gd name="connsiteY8" fmla="*/ 843259 h 918074"/>
                  <a:gd name="connsiteX9" fmla="*/ 1501516 w 1734272"/>
                  <a:gd name="connsiteY9" fmla="*/ 826634 h 918074"/>
                  <a:gd name="connsiteX10" fmla="*/ 1684396 w 1734272"/>
                  <a:gd name="connsiteY10" fmla="*/ 618816 h 918074"/>
                  <a:gd name="connsiteX11" fmla="*/ 1734272 w 1734272"/>
                  <a:gd name="connsiteY11" fmla="*/ 427623 h 918074"/>
                  <a:gd name="connsiteX12" fmla="*/ 1418389 w 1734272"/>
                  <a:gd name="connsiteY12" fmla="*/ 144991 h 918074"/>
                  <a:gd name="connsiteX13" fmla="*/ 1277072 w 1734272"/>
                  <a:gd name="connsiteY13" fmla="*/ 3674 h 918074"/>
                  <a:gd name="connsiteX0" fmla="*/ 1277072 w 1734272"/>
                  <a:gd name="connsiteY0" fmla="*/ 3674 h 918074"/>
                  <a:gd name="connsiteX1" fmla="*/ 562178 w 1734272"/>
                  <a:gd name="connsiteY1" fmla="*/ 0 h 918074"/>
                  <a:gd name="connsiteX2" fmla="*/ 153623 w 1734272"/>
                  <a:gd name="connsiteY2" fmla="*/ 128277 h 918074"/>
                  <a:gd name="connsiteX3" fmla="*/ 0 w 1734272"/>
                  <a:gd name="connsiteY3" fmla="*/ 479249 h 918074"/>
                  <a:gd name="connsiteX4" fmla="*/ 88352 w 1734272"/>
                  <a:gd name="connsiteY4" fmla="*/ 740794 h 918074"/>
                  <a:gd name="connsiteX5" fmla="*/ 271232 w 1734272"/>
                  <a:gd name="connsiteY5" fmla="*/ 859885 h 918074"/>
                  <a:gd name="connsiteX6" fmla="*/ 653618 w 1734272"/>
                  <a:gd name="connsiteY6" fmla="*/ 893136 h 918074"/>
                  <a:gd name="connsiteX7" fmla="*/ 794934 w 1734272"/>
                  <a:gd name="connsiteY7" fmla="*/ 918074 h 918074"/>
                  <a:gd name="connsiteX8" fmla="*/ 1177319 w 1734272"/>
                  <a:gd name="connsiteY8" fmla="*/ 843259 h 918074"/>
                  <a:gd name="connsiteX9" fmla="*/ 1501516 w 1734272"/>
                  <a:gd name="connsiteY9" fmla="*/ 826634 h 918074"/>
                  <a:gd name="connsiteX10" fmla="*/ 1684396 w 1734272"/>
                  <a:gd name="connsiteY10" fmla="*/ 618816 h 918074"/>
                  <a:gd name="connsiteX11" fmla="*/ 1734272 w 1734272"/>
                  <a:gd name="connsiteY11" fmla="*/ 427623 h 918074"/>
                  <a:gd name="connsiteX12" fmla="*/ 1418389 w 1734272"/>
                  <a:gd name="connsiteY12" fmla="*/ 144991 h 918074"/>
                  <a:gd name="connsiteX13" fmla="*/ 1277072 w 1734272"/>
                  <a:gd name="connsiteY13" fmla="*/ 3674 h 918074"/>
                  <a:gd name="connsiteX0" fmla="*/ 1277072 w 1734272"/>
                  <a:gd name="connsiteY0" fmla="*/ 3674 h 918074"/>
                  <a:gd name="connsiteX1" fmla="*/ 562178 w 1734272"/>
                  <a:gd name="connsiteY1" fmla="*/ 0 h 918074"/>
                  <a:gd name="connsiteX2" fmla="*/ 181951 w 1734272"/>
                  <a:gd name="connsiteY2" fmla="*/ 134753 h 918074"/>
                  <a:gd name="connsiteX3" fmla="*/ 0 w 1734272"/>
                  <a:gd name="connsiteY3" fmla="*/ 479249 h 918074"/>
                  <a:gd name="connsiteX4" fmla="*/ 88352 w 1734272"/>
                  <a:gd name="connsiteY4" fmla="*/ 740794 h 918074"/>
                  <a:gd name="connsiteX5" fmla="*/ 271232 w 1734272"/>
                  <a:gd name="connsiteY5" fmla="*/ 859885 h 918074"/>
                  <a:gd name="connsiteX6" fmla="*/ 653618 w 1734272"/>
                  <a:gd name="connsiteY6" fmla="*/ 893136 h 918074"/>
                  <a:gd name="connsiteX7" fmla="*/ 794934 w 1734272"/>
                  <a:gd name="connsiteY7" fmla="*/ 918074 h 918074"/>
                  <a:gd name="connsiteX8" fmla="*/ 1177319 w 1734272"/>
                  <a:gd name="connsiteY8" fmla="*/ 843259 h 918074"/>
                  <a:gd name="connsiteX9" fmla="*/ 1501516 w 1734272"/>
                  <a:gd name="connsiteY9" fmla="*/ 826634 h 918074"/>
                  <a:gd name="connsiteX10" fmla="*/ 1684396 w 1734272"/>
                  <a:gd name="connsiteY10" fmla="*/ 618816 h 918074"/>
                  <a:gd name="connsiteX11" fmla="*/ 1734272 w 1734272"/>
                  <a:gd name="connsiteY11" fmla="*/ 427623 h 918074"/>
                  <a:gd name="connsiteX12" fmla="*/ 1418389 w 1734272"/>
                  <a:gd name="connsiteY12" fmla="*/ 144991 h 918074"/>
                  <a:gd name="connsiteX13" fmla="*/ 1277072 w 1734272"/>
                  <a:gd name="connsiteY13" fmla="*/ 3674 h 918074"/>
                  <a:gd name="connsiteX0" fmla="*/ 1277072 w 1734272"/>
                  <a:gd name="connsiteY0" fmla="*/ 3674 h 918074"/>
                  <a:gd name="connsiteX1" fmla="*/ 562178 w 1734272"/>
                  <a:gd name="connsiteY1" fmla="*/ 0 h 918074"/>
                  <a:gd name="connsiteX2" fmla="*/ 181951 w 1734272"/>
                  <a:gd name="connsiteY2" fmla="*/ 134753 h 918074"/>
                  <a:gd name="connsiteX3" fmla="*/ 0 w 1734272"/>
                  <a:gd name="connsiteY3" fmla="*/ 479249 h 918074"/>
                  <a:gd name="connsiteX4" fmla="*/ 88352 w 1734272"/>
                  <a:gd name="connsiteY4" fmla="*/ 740794 h 918074"/>
                  <a:gd name="connsiteX5" fmla="*/ 271232 w 1734272"/>
                  <a:gd name="connsiteY5" fmla="*/ 859885 h 918074"/>
                  <a:gd name="connsiteX6" fmla="*/ 653618 w 1734272"/>
                  <a:gd name="connsiteY6" fmla="*/ 893136 h 918074"/>
                  <a:gd name="connsiteX7" fmla="*/ 794934 w 1734272"/>
                  <a:gd name="connsiteY7" fmla="*/ 918074 h 918074"/>
                  <a:gd name="connsiteX8" fmla="*/ 1177319 w 1734272"/>
                  <a:gd name="connsiteY8" fmla="*/ 843259 h 918074"/>
                  <a:gd name="connsiteX9" fmla="*/ 1501516 w 1734272"/>
                  <a:gd name="connsiteY9" fmla="*/ 826634 h 918074"/>
                  <a:gd name="connsiteX10" fmla="*/ 1684396 w 1734272"/>
                  <a:gd name="connsiteY10" fmla="*/ 618816 h 918074"/>
                  <a:gd name="connsiteX11" fmla="*/ 1734272 w 1734272"/>
                  <a:gd name="connsiteY11" fmla="*/ 427623 h 918074"/>
                  <a:gd name="connsiteX12" fmla="*/ 1418389 w 1734272"/>
                  <a:gd name="connsiteY12" fmla="*/ 144991 h 918074"/>
                  <a:gd name="connsiteX13" fmla="*/ 1277072 w 1734272"/>
                  <a:gd name="connsiteY13" fmla="*/ 3674 h 918074"/>
                  <a:gd name="connsiteX0" fmla="*/ 1277072 w 1734272"/>
                  <a:gd name="connsiteY0" fmla="*/ 3674 h 918074"/>
                  <a:gd name="connsiteX1" fmla="*/ 562178 w 1734272"/>
                  <a:gd name="connsiteY1" fmla="*/ 0 h 918074"/>
                  <a:gd name="connsiteX2" fmla="*/ 181951 w 1734272"/>
                  <a:gd name="connsiteY2" fmla="*/ 134753 h 918074"/>
                  <a:gd name="connsiteX3" fmla="*/ 0 w 1734272"/>
                  <a:gd name="connsiteY3" fmla="*/ 479249 h 918074"/>
                  <a:gd name="connsiteX4" fmla="*/ 88352 w 1734272"/>
                  <a:gd name="connsiteY4" fmla="*/ 740794 h 918074"/>
                  <a:gd name="connsiteX5" fmla="*/ 271232 w 1734272"/>
                  <a:gd name="connsiteY5" fmla="*/ 859885 h 918074"/>
                  <a:gd name="connsiteX6" fmla="*/ 653618 w 1734272"/>
                  <a:gd name="connsiteY6" fmla="*/ 893136 h 918074"/>
                  <a:gd name="connsiteX7" fmla="*/ 794934 w 1734272"/>
                  <a:gd name="connsiteY7" fmla="*/ 918074 h 918074"/>
                  <a:gd name="connsiteX8" fmla="*/ 1177319 w 1734272"/>
                  <a:gd name="connsiteY8" fmla="*/ 843259 h 918074"/>
                  <a:gd name="connsiteX9" fmla="*/ 1501516 w 1734272"/>
                  <a:gd name="connsiteY9" fmla="*/ 826634 h 918074"/>
                  <a:gd name="connsiteX10" fmla="*/ 1684396 w 1734272"/>
                  <a:gd name="connsiteY10" fmla="*/ 618816 h 918074"/>
                  <a:gd name="connsiteX11" fmla="*/ 1734272 w 1734272"/>
                  <a:gd name="connsiteY11" fmla="*/ 427623 h 918074"/>
                  <a:gd name="connsiteX12" fmla="*/ 1418389 w 1734272"/>
                  <a:gd name="connsiteY12" fmla="*/ 144991 h 918074"/>
                  <a:gd name="connsiteX13" fmla="*/ 1277072 w 1734272"/>
                  <a:gd name="connsiteY13" fmla="*/ 3674 h 918074"/>
                  <a:gd name="connsiteX0" fmla="*/ 1277072 w 1734272"/>
                  <a:gd name="connsiteY0" fmla="*/ 3674 h 893136"/>
                  <a:gd name="connsiteX1" fmla="*/ 562178 w 1734272"/>
                  <a:gd name="connsiteY1" fmla="*/ 0 h 893136"/>
                  <a:gd name="connsiteX2" fmla="*/ 181951 w 1734272"/>
                  <a:gd name="connsiteY2" fmla="*/ 134753 h 893136"/>
                  <a:gd name="connsiteX3" fmla="*/ 0 w 1734272"/>
                  <a:gd name="connsiteY3" fmla="*/ 479249 h 893136"/>
                  <a:gd name="connsiteX4" fmla="*/ 88352 w 1734272"/>
                  <a:gd name="connsiteY4" fmla="*/ 740794 h 893136"/>
                  <a:gd name="connsiteX5" fmla="*/ 271232 w 1734272"/>
                  <a:gd name="connsiteY5" fmla="*/ 859885 h 893136"/>
                  <a:gd name="connsiteX6" fmla="*/ 653618 w 1734272"/>
                  <a:gd name="connsiteY6" fmla="*/ 893136 h 893136"/>
                  <a:gd name="connsiteX7" fmla="*/ 794934 w 1734272"/>
                  <a:gd name="connsiteY7" fmla="*/ 858015 h 893136"/>
                  <a:gd name="connsiteX8" fmla="*/ 1177319 w 1734272"/>
                  <a:gd name="connsiteY8" fmla="*/ 843259 h 893136"/>
                  <a:gd name="connsiteX9" fmla="*/ 1501516 w 1734272"/>
                  <a:gd name="connsiteY9" fmla="*/ 826634 h 893136"/>
                  <a:gd name="connsiteX10" fmla="*/ 1684396 w 1734272"/>
                  <a:gd name="connsiteY10" fmla="*/ 618816 h 893136"/>
                  <a:gd name="connsiteX11" fmla="*/ 1734272 w 1734272"/>
                  <a:gd name="connsiteY11" fmla="*/ 427623 h 893136"/>
                  <a:gd name="connsiteX12" fmla="*/ 1418389 w 1734272"/>
                  <a:gd name="connsiteY12" fmla="*/ 144991 h 893136"/>
                  <a:gd name="connsiteX13" fmla="*/ 1277072 w 1734272"/>
                  <a:gd name="connsiteY13" fmla="*/ 3674 h 893136"/>
                  <a:gd name="connsiteX0" fmla="*/ 1263132 w 1734272"/>
                  <a:gd name="connsiteY0" fmla="*/ 123791 h 893136"/>
                  <a:gd name="connsiteX1" fmla="*/ 562178 w 1734272"/>
                  <a:gd name="connsiteY1" fmla="*/ 0 h 893136"/>
                  <a:gd name="connsiteX2" fmla="*/ 181951 w 1734272"/>
                  <a:gd name="connsiteY2" fmla="*/ 134753 h 893136"/>
                  <a:gd name="connsiteX3" fmla="*/ 0 w 1734272"/>
                  <a:gd name="connsiteY3" fmla="*/ 479249 h 893136"/>
                  <a:gd name="connsiteX4" fmla="*/ 88352 w 1734272"/>
                  <a:gd name="connsiteY4" fmla="*/ 740794 h 893136"/>
                  <a:gd name="connsiteX5" fmla="*/ 271232 w 1734272"/>
                  <a:gd name="connsiteY5" fmla="*/ 859885 h 893136"/>
                  <a:gd name="connsiteX6" fmla="*/ 653618 w 1734272"/>
                  <a:gd name="connsiteY6" fmla="*/ 893136 h 893136"/>
                  <a:gd name="connsiteX7" fmla="*/ 794934 w 1734272"/>
                  <a:gd name="connsiteY7" fmla="*/ 858015 h 893136"/>
                  <a:gd name="connsiteX8" fmla="*/ 1177319 w 1734272"/>
                  <a:gd name="connsiteY8" fmla="*/ 843259 h 893136"/>
                  <a:gd name="connsiteX9" fmla="*/ 1501516 w 1734272"/>
                  <a:gd name="connsiteY9" fmla="*/ 826634 h 893136"/>
                  <a:gd name="connsiteX10" fmla="*/ 1684396 w 1734272"/>
                  <a:gd name="connsiteY10" fmla="*/ 618816 h 893136"/>
                  <a:gd name="connsiteX11" fmla="*/ 1734272 w 1734272"/>
                  <a:gd name="connsiteY11" fmla="*/ 427623 h 893136"/>
                  <a:gd name="connsiteX12" fmla="*/ 1418389 w 1734272"/>
                  <a:gd name="connsiteY12" fmla="*/ 144991 h 893136"/>
                  <a:gd name="connsiteX13" fmla="*/ 1263132 w 1734272"/>
                  <a:gd name="connsiteY13" fmla="*/ 123791 h 893136"/>
                  <a:gd name="connsiteX0" fmla="*/ 1263132 w 1734272"/>
                  <a:gd name="connsiteY0" fmla="*/ 81749 h 851094"/>
                  <a:gd name="connsiteX1" fmla="*/ 548239 w 1734272"/>
                  <a:gd name="connsiteY1" fmla="*/ 0 h 851094"/>
                  <a:gd name="connsiteX2" fmla="*/ 181951 w 1734272"/>
                  <a:gd name="connsiteY2" fmla="*/ 92711 h 851094"/>
                  <a:gd name="connsiteX3" fmla="*/ 0 w 1734272"/>
                  <a:gd name="connsiteY3" fmla="*/ 437207 h 851094"/>
                  <a:gd name="connsiteX4" fmla="*/ 88352 w 1734272"/>
                  <a:gd name="connsiteY4" fmla="*/ 698752 h 851094"/>
                  <a:gd name="connsiteX5" fmla="*/ 271232 w 1734272"/>
                  <a:gd name="connsiteY5" fmla="*/ 817843 h 851094"/>
                  <a:gd name="connsiteX6" fmla="*/ 653618 w 1734272"/>
                  <a:gd name="connsiteY6" fmla="*/ 851094 h 851094"/>
                  <a:gd name="connsiteX7" fmla="*/ 794934 w 1734272"/>
                  <a:gd name="connsiteY7" fmla="*/ 815973 h 851094"/>
                  <a:gd name="connsiteX8" fmla="*/ 1177319 w 1734272"/>
                  <a:gd name="connsiteY8" fmla="*/ 801217 h 851094"/>
                  <a:gd name="connsiteX9" fmla="*/ 1501516 w 1734272"/>
                  <a:gd name="connsiteY9" fmla="*/ 784592 h 851094"/>
                  <a:gd name="connsiteX10" fmla="*/ 1684396 w 1734272"/>
                  <a:gd name="connsiteY10" fmla="*/ 576774 h 851094"/>
                  <a:gd name="connsiteX11" fmla="*/ 1734272 w 1734272"/>
                  <a:gd name="connsiteY11" fmla="*/ 385581 h 851094"/>
                  <a:gd name="connsiteX12" fmla="*/ 1418389 w 1734272"/>
                  <a:gd name="connsiteY12" fmla="*/ 102949 h 851094"/>
                  <a:gd name="connsiteX13" fmla="*/ 1263132 w 1734272"/>
                  <a:gd name="connsiteY13" fmla="*/ 81749 h 851094"/>
                  <a:gd name="connsiteX0" fmla="*/ 1172522 w 1734272"/>
                  <a:gd name="connsiteY0" fmla="*/ 63731 h 851094"/>
                  <a:gd name="connsiteX1" fmla="*/ 548239 w 1734272"/>
                  <a:gd name="connsiteY1" fmla="*/ 0 h 851094"/>
                  <a:gd name="connsiteX2" fmla="*/ 181951 w 1734272"/>
                  <a:gd name="connsiteY2" fmla="*/ 92711 h 851094"/>
                  <a:gd name="connsiteX3" fmla="*/ 0 w 1734272"/>
                  <a:gd name="connsiteY3" fmla="*/ 437207 h 851094"/>
                  <a:gd name="connsiteX4" fmla="*/ 88352 w 1734272"/>
                  <a:gd name="connsiteY4" fmla="*/ 698752 h 851094"/>
                  <a:gd name="connsiteX5" fmla="*/ 271232 w 1734272"/>
                  <a:gd name="connsiteY5" fmla="*/ 817843 h 851094"/>
                  <a:gd name="connsiteX6" fmla="*/ 653618 w 1734272"/>
                  <a:gd name="connsiteY6" fmla="*/ 851094 h 851094"/>
                  <a:gd name="connsiteX7" fmla="*/ 794934 w 1734272"/>
                  <a:gd name="connsiteY7" fmla="*/ 815973 h 851094"/>
                  <a:gd name="connsiteX8" fmla="*/ 1177319 w 1734272"/>
                  <a:gd name="connsiteY8" fmla="*/ 801217 h 851094"/>
                  <a:gd name="connsiteX9" fmla="*/ 1501516 w 1734272"/>
                  <a:gd name="connsiteY9" fmla="*/ 784592 h 851094"/>
                  <a:gd name="connsiteX10" fmla="*/ 1684396 w 1734272"/>
                  <a:gd name="connsiteY10" fmla="*/ 576774 h 851094"/>
                  <a:gd name="connsiteX11" fmla="*/ 1734272 w 1734272"/>
                  <a:gd name="connsiteY11" fmla="*/ 385581 h 851094"/>
                  <a:gd name="connsiteX12" fmla="*/ 1418389 w 1734272"/>
                  <a:gd name="connsiteY12" fmla="*/ 102949 h 851094"/>
                  <a:gd name="connsiteX13" fmla="*/ 1172522 w 1734272"/>
                  <a:gd name="connsiteY13" fmla="*/ 63731 h 851094"/>
                  <a:gd name="connsiteX0" fmla="*/ 1172522 w 1734272"/>
                  <a:gd name="connsiteY0" fmla="*/ 63731 h 851094"/>
                  <a:gd name="connsiteX1" fmla="*/ 548239 w 1734272"/>
                  <a:gd name="connsiteY1" fmla="*/ 0 h 851094"/>
                  <a:gd name="connsiteX2" fmla="*/ 181951 w 1734272"/>
                  <a:gd name="connsiteY2" fmla="*/ 92711 h 851094"/>
                  <a:gd name="connsiteX3" fmla="*/ 0 w 1734272"/>
                  <a:gd name="connsiteY3" fmla="*/ 437207 h 851094"/>
                  <a:gd name="connsiteX4" fmla="*/ 88352 w 1734272"/>
                  <a:gd name="connsiteY4" fmla="*/ 698752 h 851094"/>
                  <a:gd name="connsiteX5" fmla="*/ 271232 w 1734272"/>
                  <a:gd name="connsiteY5" fmla="*/ 817843 h 851094"/>
                  <a:gd name="connsiteX6" fmla="*/ 653618 w 1734272"/>
                  <a:gd name="connsiteY6" fmla="*/ 851094 h 851094"/>
                  <a:gd name="connsiteX7" fmla="*/ 794934 w 1734272"/>
                  <a:gd name="connsiteY7" fmla="*/ 815973 h 851094"/>
                  <a:gd name="connsiteX8" fmla="*/ 1177319 w 1734272"/>
                  <a:gd name="connsiteY8" fmla="*/ 801217 h 851094"/>
                  <a:gd name="connsiteX9" fmla="*/ 1501516 w 1734272"/>
                  <a:gd name="connsiteY9" fmla="*/ 784592 h 851094"/>
                  <a:gd name="connsiteX10" fmla="*/ 1684396 w 1734272"/>
                  <a:gd name="connsiteY10" fmla="*/ 576774 h 851094"/>
                  <a:gd name="connsiteX11" fmla="*/ 1734272 w 1734272"/>
                  <a:gd name="connsiteY11" fmla="*/ 385581 h 851094"/>
                  <a:gd name="connsiteX12" fmla="*/ 1418389 w 1734272"/>
                  <a:gd name="connsiteY12" fmla="*/ 102949 h 851094"/>
                  <a:gd name="connsiteX13" fmla="*/ 1172522 w 1734272"/>
                  <a:gd name="connsiteY13" fmla="*/ 63731 h 851094"/>
                  <a:gd name="connsiteX0" fmla="*/ 1172522 w 1734272"/>
                  <a:gd name="connsiteY0" fmla="*/ 63731 h 851094"/>
                  <a:gd name="connsiteX1" fmla="*/ 548239 w 1734272"/>
                  <a:gd name="connsiteY1" fmla="*/ 0 h 851094"/>
                  <a:gd name="connsiteX2" fmla="*/ 181951 w 1734272"/>
                  <a:gd name="connsiteY2" fmla="*/ 92711 h 851094"/>
                  <a:gd name="connsiteX3" fmla="*/ 0 w 1734272"/>
                  <a:gd name="connsiteY3" fmla="*/ 437207 h 851094"/>
                  <a:gd name="connsiteX4" fmla="*/ 88352 w 1734272"/>
                  <a:gd name="connsiteY4" fmla="*/ 698752 h 851094"/>
                  <a:gd name="connsiteX5" fmla="*/ 271232 w 1734272"/>
                  <a:gd name="connsiteY5" fmla="*/ 817843 h 851094"/>
                  <a:gd name="connsiteX6" fmla="*/ 653618 w 1734272"/>
                  <a:gd name="connsiteY6" fmla="*/ 851094 h 851094"/>
                  <a:gd name="connsiteX7" fmla="*/ 794934 w 1734272"/>
                  <a:gd name="connsiteY7" fmla="*/ 815973 h 851094"/>
                  <a:gd name="connsiteX8" fmla="*/ 1177319 w 1734272"/>
                  <a:gd name="connsiteY8" fmla="*/ 801217 h 851094"/>
                  <a:gd name="connsiteX9" fmla="*/ 1501516 w 1734272"/>
                  <a:gd name="connsiteY9" fmla="*/ 784592 h 851094"/>
                  <a:gd name="connsiteX10" fmla="*/ 1684396 w 1734272"/>
                  <a:gd name="connsiteY10" fmla="*/ 576774 h 851094"/>
                  <a:gd name="connsiteX11" fmla="*/ 1734272 w 1734272"/>
                  <a:gd name="connsiteY11" fmla="*/ 385581 h 851094"/>
                  <a:gd name="connsiteX12" fmla="*/ 1383539 w 1734272"/>
                  <a:gd name="connsiteY12" fmla="*/ 126973 h 851094"/>
                  <a:gd name="connsiteX13" fmla="*/ 1172522 w 1734272"/>
                  <a:gd name="connsiteY13" fmla="*/ 63731 h 851094"/>
                  <a:gd name="connsiteX0" fmla="*/ 1172522 w 1684396"/>
                  <a:gd name="connsiteY0" fmla="*/ 63731 h 851094"/>
                  <a:gd name="connsiteX1" fmla="*/ 548239 w 1684396"/>
                  <a:gd name="connsiteY1" fmla="*/ 0 h 851094"/>
                  <a:gd name="connsiteX2" fmla="*/ 181951 w 1684396"/>
                  <a:gd name="connsiteY2" fmla="*/ 92711 h 851094"/>
                  <a:gd name="connsiteX3" fmla="*/ 0 w 1684396"/>
                  <a:gd name="connsiteY3" fmla="*/ 437207 h 851094"/>
                  <a:gd name="connsiteX4" fmla="*/ 88352 w 1684396"/>
                  <a:gd name="connsiteY4" fmla="*/ 698752 h 851094"/>
                  <a:gd name="connsiteX5" fmla="*/ 271232 w 1684396"/>
                  <a:gd name="connsiteY5" fmla="*/ 817843 h 851094"/>
                  <a:gd name="connsiteX6" fmla="*/ 653618 w 1684396"/>
                  <a:gd name="connsiteY6" fmla="*/ 851094 h 851094"/>
                  <a:gd name="connsiteX7" fmla="*/ 794934 w 1684396"/>
                  <a:gd name="connsiteY7" fmla="*/ 815973 h 851094"/>
                  <a:gd name="connsiteX8" fmla="*/ 1177319 w 1684396"/>
                  <a:gd name="connsiteY8" fmla="*/ 801217 h 851094"/>
                  <a:gd name="connsiteX9" fmla="*/ 1501516 w 1684396"/>
                  <a:gd name="connsiteY9" fmla="*/ 784592 h 851094"/>
                  <a:gd name="connsiteX10" fmla="*/ 1684396 w 1684396"/>
                  <a:gd name="connsiteY10" fmla="*/ 576774 h 851094"/>
                  <a:gd name="connsiteX11" fmla="*/ 1594871 w 1684396"/>
                  <a:gd name="connsiteY11" fmla="*/ 331528 h 851094"/>
                  <a:gd name="connsiteX12" fmla="*/ 1383539 w 1684396"/>
                  <a:gd name="connsiteY12" fmla="*/ 126973 h 851094"/>
                  <a:gd name="connsiteX13" fmla="*/ 1172522 w 1684396"/>
                  <a:gd name="connsiteY13" fmla="*/ 63731 h 851094"/>
                  <a:gd name="connsiteX0" fmla="*/ 1172522 w 1614696"/>
                  <a:gd name="connsiteY0" fmla="*/ 63731 h 851094"/>
                  <a:gd name="connsiteX1" fmla="*/ 548239 w 1614696"/>
                  <a:gd name="connsiteY1" fmla="*/ 0 h 851094"/>
                  <a:gd name="connsiteX2" fmla="*/ 181951 w 1614696"/>
                  <a:gd name="connsiteY2" fmla="*/ 92711 h 851094"/>
                  <a:gd name="connsiteX3" fmla="*/ 0 w 1614696"/>
                  <a:gd name="connsiteY3" fmla="*/ 437207 h 851094"/>
                  <a:gd name="connsiteX4" fmla="*/ 88352 w 1614696"/>
                  <a:gd name="connsiteY4" fmla="*/ 698752 h 851094"/>
                  <a:gd name="connsiteX5" fmla="*/ 271232 w 1614696"/>
                  <a:gd name="connsiteY5" fmla="*/ 817843 h 851094"/>
                  <a:gd name="connsiteX6" fmla="*/ 653618 w 1614696"/>
                  <a:gd name="connsiteY6" fmla="*/ 851094 h 851094"/>
                  <a:gd name="connsiteX7" fmla="*/ 794934 w 1614696"/>
                  <a:gd name="connsiteY7" fmla="*/ 815973 h 851094"/>
                  <a:gd name="connsiteX8" fmla="*/ 1177319 w 1614696"/>
                  <a:gd name="connsiteY8" fmla="*/ 801217 h 851094"/>
                  <a:gd name="connsiteX9" fmla="*/ 1501516 w 1614696"/>
                  <a:gd name="connsiteY9" fmla="*/ 784592 h 851094"/>
                  <a:gd name="connsiteX10" fmla="*/ 1614696 w 1614696"/>
                  <a:gd name="connsiteY10" fmla="*/ 564762 h 851094"/>
                  <a:gd name="connsiteX11" fmla="*/ 1594871 w 1614696"/>
                  <a:gd name="connsiteY11" fmla="*/ 331528 h 851094"/>
                  <a:gd name="connsiteX12" fmla="*/ 1383539 w 1614696"/>
                  <a:gd name="connsiteY12" fmla="*/ 126973 h 851094"/>
                  <a:gd name="connsiteX13" fmla="*/ 1172522 w 1614696"/>
                  <a:gd name="connsiteY13" fmla="*/ 63731 h 851094"/>
                  <a:gd name="connsiteX0" fmla="*/ 1088881 w 1531055"/>
                  <a:gd name="connsiteY0" fmla="*/ 63731 h 851094"/>
                  <a:gd name="connsiteX1" fmla="*/ 464598 w 1531055"/>
                  <a:gd name="connsiteY1" fmla="*/ 0 h 851094"/>
                  <a:gd name="connsiteX2" fmla="*/ 98310 w 1531055"/>
                  <a:gd name="connsiteY2" fmla="*/ 92711 h 851094"/>
                  <a:gd name="connsiteX3" fmla="*/ 0 w 1531055"/>
                  <a:gd name="connsiteY3" fmla="*/ 443213 h 851094"/>
                  <a:gd name="connsiteX4" fmla="*/ 4711 w 1531055"/>
                  <a:gd name="connsiteY4" fmla="*/ 698752 h 851094"/>
                  <a:gd name="connsiteX5" fmla="*/ 187591 w 1531055"/>
                  <a:gd name="connsiteY5" fmla="*/ 817843 h 851094"/>
                  <a:gd name="connsiteX6" fmla="*/ 569977 w 1531055"/>
                  <a:gd name="connsiteY6" fmla="*/ 851094 h 851094"/>
                  <a:gd name="connsiteX7" fmla="*/ 711293 w 1531055"/>
                  <a:gd name="connsiteY7" fmla="*/ 815973 h 851094"/>
                  <a:gd name="connsiteX8" fmla="*/ 1093678 w 1531055"/>
                  <a:gd name="connsiteY8" fmla="*/ 801217 h 851094"/>
                  <a:gd name="connsiteX9" fmla="*/ 1417875 w 1531055"/>
                  <a:gd name="connsiteY9" fmla="*/ 784592 h 851094"/>
                  <a:gd name="connsiteX10" fmla="*/ 1531055 w 1531055"/>
                  <a:gd name="connsiteY10" fmla="*/ 564762 h 851094"/>
                  <a:gd name="connsiteX11" fmla="*/ 1511230 w 1531055"/>
                  <a:gd name="connsiteY11" fmla="*/ 331528 h 851094"/>
                  <a:gd name="connsiteX12" fmla="*/ 1299898 w 1531055"/>
                  <a:gd name="connsiteY12" fmla="*/ 126973 h 851094"/>
                  <a:gd name="connsiteX13" fmla="*/ 1088881 w 1531055"/>
                  <a:gd name="connsiteY13" fmla="*/ 63731 h 851094"/>
                  <a:gd name="connsiteX0" fmla="*/ 1084204 w 1526378"/>
                  <a:gd name="connsiteY0" fmla="*/ 63731 h 851094"/>
                  <a:gd name="connsiteX1" fmla="*/ 459921 w 1526378"/>
                  <a:gd name="connsiteY1" fmla="*/ 0 h 851094"/>
                  <a:gd name="connsiteX2" fmla="*/ 93633 w 1526378"/>
                  <a:gd name="connsiteY2" fmla="*/ 92711 h 851094"/>
                  <a:gd name="connsiteX3" fmla="*/ 51083 w 1526378"/>
                  <a:gd name="connsiteY3" fmla="*/ 461230 h 851094"/>
                  <a:gd name="connsiteX4" fmla="*/ 34 w 1526378"/>
                  <a:gd name="connsiteY4" fmla="*/ 698752 h 851094"/>
                  <a:gd name="connsiteX5" fmla="*/ 182914 w 1526378"/>
                  <a:gd name="connsiteY5" fmla="*/ 817843 h 851094"/>
                  <a:gd name="connsiteX6" fmla="*/ 565300 w 1526378"/>
                  <a:gd name="connsiteY6" fmla="*/ 851094 h 851094"/>
                  <a:gd name="connsiteX7" fmla="*/ 706616 w 1526378"/>
                  <a:gd name="connsiteY7" fmla="*/ 815973 h 851094"/>
                  <a:gd name="connsiteX8" fmla="*/ 1089001 w 1526378"/>
                  <a:gd name="connsiteY8" fmla="*/ 801217 h 851094"/>
                  <a:gd name="connsiteX9" fmla="*/ 1413198 w 1526378"/>
                  <a:gd name="connsiteY9" fmla="*/ 784592 h 851094"/>
                  <a:gd name="connsiteX10" fmla="*/ 1526378 w 1526378"/>
                  <a:gd name="connsiteY10" fmla="*/ 564762 h 851094"/>
                  <a:gd name="connsiteX11" fmla="*/ 1506553 w 1526378"/>
                  <a:gd name="connsiteY11" fmla="*/ 331528 h 851094"/>
                  <a:gd name="connsiteX12" fmla="*/ 1295221 w 1526378"/>
                  <a:gd name="connsiteY12" fmla="*/ 126973 h 851094"/>
                  <a:gd name="connsiteX13" fmla="*/ 1084204 w 1526378"/>
                  <a:gd name="connsiteY13" fmla="*/ 63731 h 851094"/>
                  <a:gd name="connsiteX0" fmla="*/ 1033121 w 1475295"/>
                  <a:gd name="connsiteY0" fmla="*/ 63731 h 851094"/>
                  <a:gd name="connsiteX1" fmla="*/ 408838 w 1475295"/>
                  <a:gd name="connsiteY1" fmla="*/ 0 h 851094"/>
                  <a:gd name="connsiteX2" fmla="*/ 42550 w 1475295"/>
                  <a:gd name="connsiteY2" fmla="*/ 92711 h 851094"/>
                  <a:gd name="connsiteX3" fmla="*/ 0 w 1475295"/>
                  <a:gd name="connsiteY3" fmla="*/ 461230 h 851094"/>
                  <a:gd name="connsiteX4" fmla="*/ 39561 w 1475295"/>
                  <a:gd name="connsiteY4" fmla="*/ 650705 h 851094"/>
                  <a:gd name="connsiteX5" fmla="*/ 131831 w 1475295"/>
                  <a:gd name="connsiteY5" fmla="*/ 817843 h 851094"/>
                  <a:gd name="connsiteX6" fmla="*/ 514217 w 1475295"/>
                  <a:gd name="connsiteY6" fmla="*/ 851094 h 851094"/>
                  <a:gd name="connsiteX7" fmla="*/ 655533 w 1475295"/>
                  <a:gd name="connsiteY7" fmla="*/ 815973 h 851094"/>
                  <a:gd name="connsiteX8" fmla="*/ 1037918 w 1475295"/>
                  <a:gd name="connsiteY8" fmla="*/ 801217 h 851094"/>
                  <a:gd name="connsiteX9" fmla="*/ 1362115 w 1475295"/>
                  <a:gd name="connsiteY9" fmla="*/ 784592 h 851094"/>
                  <a:gd name="connsiteX10" fmla="*/ 1475295 w 1475295"/>
                  <a:gd name="connsiteY10" fmla="*/ 564762 h 851094"/>
                  <a:gd name="connsiteX11" fmla="*/ 1455470 w 1475295"/>
                  <a:gd name="connsiteY11" fmla="*/ 331528 h 851094"/>
                  <a:gd name="connsiteX12" fmla="*/ 1244138 w 1475295"/>
                  <a:gd name="connsiteY12" fmla="*/ 126973 h 851094"/>
                  <a:gd name="connsiteX13" fmla="*/ 1033121 w 1475295"/>
                  <a:gd name="connsiteY13" fmla="*/ 63731 h 851094"/>
                  <a:gd name="connsiteX0" fmla="*/ 1054031 w 1496205"/>
                  <a:gd name="connsiteY0" fmla="*/ 63731 h 851094"/>
                  <a:gd name="connsiteX1" fmla="*/ 429748 w 1496205"/>
                  <a:gd name="connsiteY1" fmla="*/ 0 h 851094"/>
                  <a:gd name="connsiteX2" fmla="*/ 63460 w 1496205"/>
                  <a:gd name="connsiteY2" fmla="*/ 92711 h 851094"/>
                  <a:gd name="connsiteX3" fmla="*/ 0 w 1496205"/>
                  <a:gd name="connsiteY3" fmla="*/ 461230 h 851094"/>
                  <a:gd name="connsiteX4" fmla="*/ 60471 w 1496205"/>
                  <a:gd name="connsiteY4" fmla="*/ 650705 h 851094"/>
                  <a:gd name="connsiteX5" fmla="*/ 152741 w 1496205"/>
                  <a:gd name="connsiteY5" fmla="*/ 817843 h 851094"/>
                  <a:gd name="connsiteX6" fmla="*/ 535127 w 1496205"/>
                  <a:gd name="connsiteY6" fmla="*/ 851094 h 851094"/>
                  <a:gd name="connsiteX7" fmla="*/ 676443 w 1496205"/>
                  <a:gd name="connsiteY7" fmla="*/ 815973 h 851094"/>
                  <a:gd name="connsiteX8" fmla="*/ 1058828 w 1496205"/>
                  <a:gd name="connsiteY8" fmla="*/ 801217 h 851094"/>
                  <a:gd name="connsiteX9" fmla="*/ 1383025 w 1496205"/>
                  <a:gd name="connsiteY9" fmla="*/ 784592 h 851094"/>
                  <a:gd name="connsiteX10" fmla="*/ 1496205 w 1496205"/>
                  <a:gd name="connsiteY10" fmla="*/ 564762 h 851094"/>
                  <a:gd name="connsiteX11" fmla="*/ 1476380 w 1496205"/>
                  <a:gd name="connsiteY11" fmla="*/ 331528 h 851094"/>
                  <a:gd name="connsiteX12" fmla="*/ 1265048 w 1496205"/>
                  <a:gd name="connsiteY12" fmla="*/ 126973 h 851094"/>
                  <a:gd name="connsiteX13" fmla="*/ 1054031 w 1496205"/>
                  <a:gd name="connsiteY13" fmla="*/ 63731 h 851094"/>
                  <a:gd name="connsiteX0" fmla="*/ 1054031 w 1496205"/>
                  <a:gd name="connsiteY0" fmla="*/ 63731 h 851094"/>
                  <a:gd name="connsiteX1" fmla="*/ 429748 w 1496205"/>
                  <a:gd name="connsiteY1" fmla="*/ 0 h 851094"/>
                  <a:gd name="connsiteX2" fmla="*/ 63460 w 1496205"/>
                  <a:gd name="connsiteY2" fmla="*/ 92711 h 851094"/>
                  <a:gd name="connsiteX3" fmla="*/ 0 w 1496205"/>
                  <a:gd name="connsiteY3" fmla="*/ 461230 h 851094"/>
                  <a:gd name="connsiteX4" fmla="*/ 60471 w 1496205"/>
                  <a:gd name="connsiteY4" fmla="*/ 650705 h 851094"/>
                  <a:gd name="connsiteX5" fmla="*/ 152741 w 1496205"/>
                  <a:gd name="connsiteY5" fmla="*/ 817843 h 851094"/>
                  <a:gd name="connsiteX6" fmla="*/ 535127 w 1496205"/>
                  <a:gd name="connsiteY6" fmla="*/ 851094 h 851094"/>
                  <a:gd name="connsiteX7" fmla="*/ 676443 w 1496205"/>
                  <a:gd name="connsiteY7" fmla="*/ 815973 h 851094"/>
                  <a:gd name="connsiteX8" fmla="*/ 1058828 w 1496205"/>
                  <a:gd name="connsiteY8" fmla="*/ 801217 h 851094"/>
                  <a:gd name="connsiteX9" fmla="*/ 1383025 w 1496205"/>
                  <a:gd name="connsiteY9" fmla="*/ 784592 h 851094"/>
                  <a:gd name="connsiteX10" fmla="*/ 1496205 w 1496205"/>
                  <a:gd name="connsiteY10" fmla="*/ 564762 h 851094"/>
                  <a:gd name="connsiteX11" fmla="*/ 1476380 w 1496205"/>
                  <a:gd name="connsiteY11" fmla="*/ 331528 h 851094"/>
                  <a:gd name="connsiteX12" fmla="*/ 1265048 w 1496205"/>
                  <a:gd name="connsiteY12" fmla="*/ 126973 h 851094"/>
                  <a:gd name="connsiteX13" fmla="*/ 1054031 w 1496205"/>
                  <a:gd name="connsiteY13" fmla="*/ 63731 h 851094"/>
                  <a:gd name="connsiteX0" fmla="*/ 1054031 w 1496205"/>
                  <a:gd name="connsiteY0" fmla="*/ 63731 h 851094"/>
                  <a:gd name="connsiteX1" fmla="*/ 429748 w 1496205"/>
                  <a:gd name="connsiteY1" fmla="*/ 0 h 851094"/>
                  <a:gd name="connsiteX2" fmla="*/ 63460 w 1496205"/>
                  <a:gd name="connsiteY2" fmla="*/ 92711 h 851094"/>
                  <a:gd name="connsiteX3" fmla="*/ 0 w 1496205"/>
                  <a:gd name="connsiteY3" fmla="*/ 461230 h 851094"/>
                  <a:gd name="connsiteX4" fmla="*/ 46531 w 1496205"/>
                  <a:gd name="connsiteY4" fmla="*/ 698752 h 851094"/>
                  <a:gd name="connsiteX5" fmla="*/ 152741 w 1496205"/>
                  <a:gd name="connsiteY5" fmla="*/ 817843 h 851094"/>
                  <a:gd name="connsiteX6" fmla="*/ 535127 w 1496205"/>
                  <a:gd name="connsiteY6" fmla="*/ 851094 h 851094"/>
                  <a:gd name="connsiteX7" fmla="*/ 676443 w 1496205"/>
                  <a:gd name="connsiteY7" fmla="*/ 815973 h 851094"/>
                  <a:gd name="connsiteX8" fmla="*/ 1058828 w 1496205"/>
                  <a:gd name="connsiteY8" fmla="*/ 801217 h 851094"/>
                  <a:gd name="connsiteX9" fmla="*/ 1383025 w 1496205"/>
                  <a:gd name="connsiteY9" fmla="*/ 784592 h 851094"/>
                  <a:gd name="connsiteX10" fmla="*/ 1496205 w 1496205"/>
                  <a:gd name="connsiteY10" fmla="*/ 564762 h 851094"/>
                  <a:gd name="connsiteX11" fmla="*/ 1476380 w 1496205"/>
                  <a:gd name="connsiteY11" fmla="*/ 331528 h 851094"/>
                  <a:gd name="connsiteX12" fmla="*/ 1265048 w 1496205"/>
                  <a:gd name="connsiteY12" fmla="*/ 126973 h 851094"/>
                  <a:gd name="connsiteX13" fmla="*/ 1054031 w 1496205"/>
                  <a:gd name="connsiteY13" fmla="*/ 63731 h 851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96205" h="851094">
                    <a:moveTo>
                      <a:pt x="1054031" y="63731"/>
                    </a:moveTo>
                    <a:lnTo>
                      <a:pt x="429748" y="0"/>
                    </a:lnTo>
                    <a:cubicBezTo>
                      <a:pt x="303006" y="44918"/>
                      <a:pt x="225611" y="2467"/>
                      <a:pt x="63460" y="92711"/>
                    </a:cubicBezTo>
                    <a:cubicBezTo>
                      <a:pt x="-32600" y="188117"/>
                      <a:pt x="60650" y="346398"/>
                      <a:pt x="0" y="461230"/>
                    </a:cubicBezTo>
                    <a:cubicBezTo>
                      <a:pt x="1570" y="576439"/>
                      <a:pt x="44961" y="613572"/>
                      <a:pt x="46531" y="698752"/>
                    </a:cubicBezTo>
                    <a:lnTo>
                      <a:pt x="152741" y="817843"/>
                    </a:lnTo>
                    <a:lnTo>
                      <a:pt x="535127" y="851094"/>
                    </a:lnTo>
                    <a:lnTo>
                      <a:pt x="676443" y="815973"/>
                    </a:lnTo>
                    <a:lnTo>
                      <a:pt x="1058828" y="801217"/>
                    </a:lnTo>
                    <a:lnTo>
                      <a:pt x="1383025" y="784592"/>
                    </a:lnTo>
                    <a:lnTo>
                      <a:pt x="1496205" y="564762"/>
                    </a:lnTo>
                    <a:lnTo>
                      <a:pt x="1476380" y="331528"/>
                    </a:lnTo>
                    <a:lnTo>
                      <a:pt x="1265048" y="126973"/>
                    </a:lnTo>
                    <a:lnTo>
                      <a:pt x="1054031" y="63731"/>
                    </a:lnTo>
                    <a:close/>
                  </a:path>
                </a:pathLst>
              </a:custGeom>
              <a:solidFill>
                <a:srgbClr val="DDF6FF">
                  <a:alpha val="89804"/>
                </a:srgb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0FD56A8-C844-4DB3-9B56-96EC70F6E5E3}"/>
                  </a:ext>
                </a:extLst>
              </p:cNvPr>
              <p:cNvGrpSpPr/>
              <p:nvPr/>
            </p:nvGrpSpPr>
            <p:grpSpPr>
              <a:xfrm>
                <a:off x="811844" y="4561371"/>
                <a:ext cx="2092995" cy="1168083"/>
                <a:chOff x="633158" y="4746243"/>
                <a:chExt cx="2092995" cy="1168083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A1C376A-367E-4256-955F-B5C438FD6E56}"/>
                    </a:ext>
                  </a:extLst>
                </p:cNvPr>
                <p:cNvSpPr/>
                <p:nvPr/>
              </p:nvSpPr>
              <p:spPr>
                <a:xfrm>
                  <a:off x="633158" y="4746243"/>
                  <a:ext cx="2092995" cy="1168083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t"/>
                <a:lstStyle/>
                <a:p>
                  <a:pPr>
                    <a:spcAft>
                      <a:spcPts val="100"/>
                    </a:spcAft>
                  </a:pPr>
                  <a:r>
                    <a:rPr lang="ko-KR" altLang="en-US" sz="1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경기순환 국면 별 </a:t>
                  </a:r>
                  <a:endPara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92075" indent="-92075"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set 1.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경기순환 </a:t>
                  </a:r>
                  <a:r>
                    <a:rPr lang="ko-KR" altLang="en-US" sz="10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미반영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92075" indent="-92075">
                    <a:spcAft>
                      <a:spcPts val="1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set 2.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경기국면기준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순환확장기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92075" indent="-92075"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set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3.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경기국면기준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순환수축기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92075" indent="-92075">
                    <a:spcAft>
                      <a:spcPts val="1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Set 4.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경기국면기준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순환확장기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92075" indent="-92075">
                    <a:spcAft>
                      <a:spcPts val="1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Set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5.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경기국면기준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 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순환수축기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spcAft>
                      <a:spcPts val="100"/>
                    </a:spcAft>
                  </a:pP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spcAft>
                      <a:spcPts val="100"/>
                    </a:spcAft>
                  </a:pP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spcAft>
                      <a:spcPts val="100"/>
                    </a:spcAft>
                  </a:pP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29A6A85-7F63-4631-9923-D24A94939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76" y="5142577"/>
                  <a:ext cx="1598562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17B2348-2C00-4096-BE7F-B2D1CBF0D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346" y="5496561"/>
                  <a:ext cx="175216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66B56D-89A8-4214-875C-E6AABBA1F859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 Process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70F57C0-CED2-4FA5-8D90-D60B40AB774E}"/>
              </a:ext>
            </a:extLst>
          </p:cNvPr>
          <p:cNvGrpSpPr/>
          <p:nvPr/>
        </p:nvGrpSpPr>
        <p:grpSpPr>
          <a:xfrm>
            <a:off x="6652709" y="1818164"/>
            <a:ext cx="1186851" cy="807253"/>
            <a:chOff x="4316481" y="1798869"/>
            <a:chExt cx="1186851" cy="86453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023B864-F445-45EE-AEC8-69BF687AC438}"/>
                </a:ext>
              </a:extLst>
            </p:cNvPr>
            <p:cNvSpPr/>
            <p:nvPr/>
          </p:nvSpPr>
          <p:spPr>
            <a:xfrm>
              <a:off x="4316481" y="1798869"/>
              <a:ext cx="1186851" cy="54701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lang="en-US" altLang="ko-KR" sz="13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Grid Search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3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CV</a:t>
              </a: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23FDF221-3252-41F8-8012-F5248E63DB8B}"/>
                </a:ext>
              </a:extLst>
            </p:cNvPr>
            <p:cNvCxnSpPr>
              <a:cxnSpLocks/>
            </p:cNvCxnSpPr>
            <p:nvPr/>
          </p:nvCxnSpPr>
          <p:spPr>
            <a:xfrm>
              <a:off x="4909906" y="2350759"/>
              <a:ext cx="0" cy="312643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5A0ED41-2508-4894-A28F-E882E85F2CD9}"/>
              </a:ext>
            </a:extLst>
          </p:cNvPr>
          <p:cNvGrpSpPr/>
          <p:nvPr/>
        </p:nvGrpSpPr>
        <p:grpSpPr>
          <a:xfrm>
            <a:off x="1909145" y="1813058"/>
            <a:ext cx="1186851" cy="709983"/>
            <a:chOff x="4316481" y="1798869"/>
            <a:chExt cx="1186851" cy="86453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3B090A1-4102-4F05-9B18-C59AFECEDFAB}"/>
                </a:ext>
              </a:extLst>
            </p:cNvPr>
            <p:cNvSpPr/>
            <p:nvPr/>
          </p:nvSpPr>
          <p:spPr>
            <a:xfrm>
              <a:off x="4316481" y="1798869"/>
              <a:ext cx="1186851" cy="54701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lang="ko-KR" altLang="en-US" sz="13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정규성 검정</a:t>
              </a:r>
              <a:endParaRPr lang="en-US" altLang="ko-KR" sz="13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B95ECE5-9328-42F4-A5CB-B22EB229186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906" y="2350759"/>
              <a:ext cx="0" cy="312643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5F7BAE-A255-40AD-82EE-BCE2FC71D568}"/>
              </a:ext>
            </a:extLst>
          </p:cNvPr>
          <p:cNvSpPr/>
          <p:nvPr/>
        </p:nvSpPr>
        <p:spPr>
          <a:xfrm>
            <a:off x="7579916" y="3659342"/>
            <a:ext cx="1718190" cy="19349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Logistic Regression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Decision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Tree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Forest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GBM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XGB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KNN</a:t>
            </a:r>
          </a:p>
          <a:p>
            <a:pPr marL="92075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GNB</a:t>
            </a:r>
          </a:p>
          <a:p>
            <a:pPr marL="92075" lvl="0" indent="-920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Stacking Ensemble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DC732F5-03AF-4B37-8EEF-70390800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>
            <a:extLst>
              <a:ext uri="{FF2B5EF4-FFF2-40B4-BE49-F238E27FC236}">
                <a16:creationId xmlns:a16="http://schemas.microsoft.com/office/drawing/2014/main" id="{0C8154D3-FFC1-4FA4-992F-FF7E71D5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5010349"/>
            <a:ext cx="12192000" cy="0"/>
          </a:xfrm>
          <a:prstGeom prst="line">
            <a:avLst/>
          </a:pr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GB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86346E-EFBC-4C41-9DD5-4B6F98A2EB0A}"/>
              </a:ext>
            </a:extLst>
          </p:cNvPr>
          <p:cNvSpPr/>
          <p:nvPr/>
        </p:nvSpPr>
        <p:spPr>
          <a:xfrm>
            <a:off x="0" y="-1"/>
            <a:ext cx="12192000" cy="1868879"/>
          </a:xfrm>
          <a:prstGeom prst="rect">
            <a:avLst/>
          </a:prstGeom>
          <a:solidFill>
            <a:srgbClr val="0020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 표   순 서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9AAD485-C812-4F85-8F1A-7D301CE3E8C8}"/>
              </a:ext>
            </a:extLst>
          </p:cNvPr>
          <p:cNvGrpSpPr/>
          <p:nvPr/>
        </p:nvGrpSpPr>
        <p:grpSpPr>
          <a:xfrm>
            <a:off x="3467024" y="5178882"/>
            <a:ext cx="922047" cy="717359"/>
            <a:chOff x="3467024" y="5178882"/>
            <a:chExt cx="922047" cy="717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A2DD8B-E26D-423D-A29D-5876E7C6E254}"/>
                </a:ext>
              </a:extLst>
            </p:cNvPr>
            <p:cNvSpPr txBox="1"/>
            <p:nvPr/>
          </p:nvSpPr>
          <p:spPr>
            <a:xfrm>
              <a:off x="3467024" y="5178882"/>
              <a:ext cx="922047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DD1721-EC6E-498F-8C3B-1720C7665947}"/>
                </a:ext>
              </a:extLst>
            </p:cNvPr>
            <p:cNvSpPr txBox="1"/>
            <p:nvPr/>
          </p:nvSpPr>
          <p:spPr>
            <a:xfrm>
              <a:off x="3620205" y="5511456"/>
              <a:ext cx="615681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EDA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A52AE6-DE06-4FCC-834B-826015A6B628}"/>
              </a:ext>
            </a:extLst>
          </p:cNvPr>
          <p:cNvGrpSpPr/>
          <p:nvPr/>
        </p:nvGrpSpPr>
        <p:grpSpPr>
          <a:xfrm>
            <a:off x="5111862" y="5178882"/>
            <a:ext cx="1985672" cy="717359"/>
            <a:chOff x="5111862" y="5178882"/>
            <a:chExt cx="1985672" cy="7173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CD36-2AFF-4C96-8C44-FE7EC5EE5E8D}"/>
                </a:ext>
              </a:extLst>
            </p:cNvPr>
            <p:cNvSpPr txBox="1"/>
            <p:nvPr/>
          </p:nvSpPr>
          <p:spPr>
            <a:xfrm>
              <a:off x="5608089" y="5178882"/>
              <a:ext cx="993221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B8C75-579A-4C80-853A-1DEE2C237AFB}"/>
                </a:ext>
              </a:extLst>
            </p:cNvPr>
            <p:cNvSpPr txBox="1"/>
            <p:nvPr/>
          </p:nvSpPr>
          <p:spPr>
            <a:xfrm>
              <a:off x="5111862" y="5511456"/>
              <a:ext cx="198567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Feature Selection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2869ED7-F7D1-4D50-AC47-CF286ADCF1D3}"/>
              </a:ext>
            </a:extLst>
          </p:cNvPr>
          <p:cNvGrpSpPr/>
          <p:nvPr/>
        </p:nvGrpSpPr>
        <p:grpSpPr>
          <a:xfrm>
            <a:off x="7636455" y="5178882"/>
            <a:ext cx="1332096" cy="1022058"/>
            <a:chOff x="7636455" y="5178882"/>
            <a:chExt cx="1332096" cy="102205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850E82-8D3A-4BB9-9258-58DC73628D7A}"/>
                </a:ext>
              </a:extLst>
            </p:cNvPr>
            <p:cNvSpPr txBox="1"/>
            <p:nvPr/>
          </p:nvSpPr>
          <p:spPr>
            <a:xfrm>
              <a:off x="7770309" y="5178882"/>
              <a:ext cx="1064394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III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F1C73C-A707-4423-BA3B-BD099506E500}"/>
                </a:ext>
              </a:extLst>
            </p:cNvPr>
            <p:cNvSpPr txBox="1"/>
            <p:nvPr/>
          </p:nvSpPr>
          <p:spPr>
            <a:xfrm>
              <a:off x="7636455" y="5511456"/>
              <a:ext cx="1332096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Modeling</a:t>
              </a: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결과 및 평가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1F9079D-F97A-4A46-B546-6F74B871A274}"/>
              </a:ext>
            </a:extLst>
          </p:cNvPr>
          <p:cNvGrpSpPr/>
          <p:nvPr/>
        </p:nvGrpSpPr>
        <p:grpSpPr>
          <a:xfrm>
            <a:off x="9843877" y="5178882"/>
            <a:ext cx="1332736" cy="717359"/>
            <a:chOff x="9843877" y="5178882"/>
            <a:chExt cx="1332736" cy="71735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2E92D-038D-4115-92F3-277113ABCE9A}"/>
                </a:ext>
              </a:extLst>
            </p:cNvPr>
            <p:cNvSpPr txBox="1"/>
            <p:nvPr/>
          </p:nvSpPr>
          <p:spPr>
            <a:xfrm>
              <a:off x="9843877" y="5178882"/>
              <a:ext cx="1332736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Appendix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91C42-951E-4D69-8AC4-A9443CB7CCFE}"/>
                </a:ext>
              </a:extLst>
            </p:cNvPr>
            <p:cNvSpPr txBox="1"/>
            <p:nvPr/>
          </p:nvSpPr>
          <p:spPr>
            <a:xfrm>
              <a:off x="9871759" y="5511456"/>
              <a:ext cx="127695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참고문헌 등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624C59F-DB78-437F-9529-1CBC44FB5D12}"/>
              </a:ext>
            </a:extLst>
          </p:cNvPr>
          <p:cNvGrpSpPr/>
          <p:nvPr/>
        </p:nvGrpSpPr>
        <p:grpSpPr>
          <a:xfrm>
            <a:off x="1208330" y="5178882"/>
            <a:ext cx="1014380" cy="1022058"/>
            <a:chOff x="1208330" y="5178882"/>
            <a:chExt cx="1014380" cy="102205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85D9A2-6477-4CA5-8F92-6D31B19EFA79}"/>
                </a:ext>
              </a:extLst>
            </p:cNvPr>
            <p:cNvSpPr txBox="1"/>
            <p:nvPr/>
          </p:nvSpPr>
          <p:spPr>
            <a:xfrm>
              <a:off x="1391716" y="5178882"/>
              <a:ext cx="647613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소개</a:t>
              </a:r>
              <a:endPara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642E6D-4B40-4C47-952D-2EE38A68115D}"/>
                </a:ext>
              </a:extLst>
            </p:cNvPr>
            <p:cNvSpPr txBox="1"/>
            <p:nvPr/>
          </p:nvSpPr>
          <p:spPr>
            <a:xfrm>
              <a:off x="1208330" y="5511456"/>
              <a:ext cx="1014380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팀원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선행연구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D0B9CA8-167B-4907-9B19-7C0174703183}"/>
              </a:ext>
            </a:extLst>
          </p:cNvPr>
          <p:cNvGrpSpPr/>
          <p:nvPr/>
        </p:nvGrpSpPr>
        <p:grpSpPr>
          <a:xfrm>
            <a:off x="5352160" y="2824277"/>
            <a:ext cx="1479915" cy="2324135"/>
            <a:chOff x="5352160" y="2833802"/>
            <a:chExt cx="1479915" cy="23241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D572C1-7BD7-4CC7-AD6D-5CB0022BF799}"/>
                </a:ext>
              </a:extLst>
            </p:cNvPr>
            <p:cNvGrpSpPr/>
            <p:nvPr/>
          </p:nvGrpSpPr>
          <p:grpSpPr>
            <a:xfrm>
              <a:off x="5352160" y="2833802"/>
              <a:ext cx="1479915" cy="2324135"/>
              <a:chOff x="5346550" y="3052877"/>
              <a:chExt cx="1479915" cy="2324135"/>
            </a:xfrm>
            <a:solidFill>
              <a:srgbClr val="002060">
                <a:alpha val="50000"/>
              </a:srgbClr>
            </a:solidFill>
          </p:grpSpPr>
          <p:sp>
            <p:nvSpPr>
              <p:cNvPr id="54" name="Oval 7">
                <a:extLst>
                  <a:ext uri="{FF2B5EF4-FFF2-40B4-BE49-F238E27FC236}">
                    <a16:creationId xmlns:a16="http://schemas.microsoft.com/office/drawing/2014/main" id="{3C865ADF-4950-4132-A945-5BC0DB9C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350" y="5125012"/>
                <a:ext cx="252000" cy="252000"/>
              </a:xfrm>
              <a:prstGeom prst="ellipse">
                <a:avLst/>
              </a:prstGeom>
              <a:solidFill>
                <a:srgbClr val="3B5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6AC85B-7C5B-44A8-90B8-5B5F945E442B}"/>
                  </a:ext>
                </a:extLst>
              </p:cNvPr>
              <p:cNvGrpSpPr/>
              <p:nvPr/>
            </p:nvGrpSpPr>
            <p:grpSpPr>
              <a:xfrm>
                <a:off x="5346550" y="3052877"/>
                <a:ext cx="1479915" cy="1506385"/>
                <a:chOff x="515625" y="3240066"/>
                <a:chExt cx="1479915" cy="1506385"/>
              </a:xfrm>
              <a:grpFill/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DCA8F29D-B7D6-471D-906A-9CE9DA946627}"/>
                    </a:ext>
                  </a:extLst>
                </p:cNvPr>
                <p:cNvSpPr/>
                <p:nvPr/>
              </p:nvSpPr>
              <p:spPr>
                <a:xfrm rot="8100000">
                  <a:off x="515625" y="3240066"/>
                  <a:ext cx="1479915" cy="1506385"/>
                </a:xfrm>
                <a:prstGeom prst="teardrop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77BA249-CD4E-4C77-ABC5-C54820A25A2D}"/>
                    </a:ext>
                  </a:extLst>
                </p:cNvPr>
                <p:cNvSpPr/>
                <p:nvPr/>
              </p:nvSpPr>
              <p:spPr>
                <a:xfrm>
                  <a:off x="661501" y="3410927"/>
                  <a:ext cx="1188000" cy="118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60CD8752-3A00-48D0-A82C-4F5A813B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612" y="3248027"/>
              <a:ext cx="704847" cy="70484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7F15B1-8E5E-4C30-BF2A-DBCB8917279D}"/>
              </a:ext>
            </a:extLst>
          </p:cNvPr>
          <p:cNvGrpSpPr/>
          <p:nvPr/>
        </p:nvGrpSpPr>
        <p:grpSpPr>
          <a:xfrm>
            <a:off x="970588" y="2852852"/>
            <a:ext cx="1479915" cy="2289273"/>
            <a:chOff x="970588" y="2852852"/>
            <a:chExt cx="1479915" cy="228927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4120FA7-F184-4294-AB1E-0934BF2D16CE}"/>
                </a:ext>
              </a:extLst>
            </p:cNvPr>
            <p:cNvGrpSpPr/>
            <p:nvPr/>
          </p:nvGrpSpPr>
          <p:grpSpPr>
            <a:xfrm>
              <a:off x="970588" y="2852852"/>
              <a:ext cx="1479915" cy="2289273"/>
              <a:chOff x="970588" y="2852852"/>
              <a:chExt cx="1479915" cy="228927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43E608-9011-4246-96B4-8A5880B677DB}"/>
                  </a:ext>
                </a:extLst>
              </p:cNvPr>
              <p:cNvGrpSpPr/>
              <p:nvPr/>
            </p:nvGrpSpPr>
            <p:grpSpPr>
              <a:xfrm>
                <a:off x="970588" y="2852852"/>
                <a:ext cx="1479915" cy="2289273"/>
                <a:chOff x="572650" y="3071927"/>
                <a:chExt cx="1479915" cy="2289273"/>
              </a:xfrm>
              <a:solidFill>
                <a:srgbClr val="FFD277">
                  <a:alpha val="50000"/>
                </a:srgbClr>
              </a:solidFill>
            </p:grpSpPr>
            <p:sp>
              <p:nvSpPr>
                <p:cNvPr id="4" name="Oval 7">
                  <a:extLst>
                    <a:ext uri="{FF2B5EF4-FFF2-40B4-BE49-F238E27FC236}">
                      <a16:creationId xmlns:a16="http://schemas.microsoft.com/office/drawing/2014/main" id="{71C1CB76-4CFC-4DCD-8CA3-5080D686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6608" y="5109200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D464D60-CE8E-4C5C-9D72-1B380C05E8E9}"/>
                    </a:ext>
                  </a:extLst>
                </p:cNvPr>
                <p:cNvGrpSpPr/>
                <p:nvPr/>
              </p:nvGrpSpPr>
              <p:grpSpPr>
                <a:xfrm>
                  <a:off x="572650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8" name="눈물 방울 7">
                    <a:extLst>
                      <a:ext uri="{FF2B5EF4-FFF2-40B4-BE49-F238E27FC236}">
                        <a16:creationId xmlns:a16="http://schemas.microsoft.com/office/drawing/2014/main" id="{F6631AFD-0475-47B7-9B8C-DDBFF84EAB9E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CFEFC7E8-17BA-4DBD-B112-D1163C704C42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7D72BEBB-BEF3-424F-8162-039932D2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859" y="3298702"/>
                <a:ext cx="723690" cy="723690"/>
              </a:xfrm>
              <a:prstGeom prst="rect">
                <a:avLst/>
              </a:prstGeom>
            </p:spPr>
          </p:pic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039F916-D91B-446A-88B8-BC6662C0472C}"/>
                </a:ext>
              </a:extLst>
            </p:cNvPr>
            <p:cNvSpPr/>
            <p:nvPr/>
          </p:nvSpPr>
          <p:spPr>
            <a:xfrm>
              <a:off x="1170820" y="3067998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74654A-E86D-4C9F-A651-2311C84439E1}"/>
              </a:ext>
            </a:extLst>
          </p:cNvPr>
          <p:cNvGrpSpPr/>
          <p:nvPr/>
        </p:nvGrpSpPr>
        <p:grpSpPr>
          <a:xfrm>
            <a:off x="3152622" y="2850385"/>
            <a:ext cx="1479915" cy="2283497"/>
            <a:chOff x="3152622" y="2850385"/>
            <a:chExt cx="1479915" cy="228349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36DAE50-3717-4C40-BB9E-5CE72413519C}"/>
                </a:ext>
              </a:extLst>
            </p:cNvPr>
            <p:cNvGrpSpPr/>
            <p:nvPr/>
          </p:nvGrpSpPr>
          <p:grpSpPr>
            <a:xfrm>
              <a:off x="3152622" y="2850385"/>
              <a:ext cx="1479915" cy="2283497"/>
              <a:chOff x="3152622" y="2850385"/>
              <a:chExt cx="1479915" cy="2283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DC27958-5B3C-45C3-9AF9-6FE28A748455}"/>
                  </a:ext>
                </a:extLst>
              </p:cNvPr>
              <p:cNvGrpSpPr/>
              <p:nvPr/>
            </p:nvGrpSpPr>
            <p:grpSpPr>
              <a:xfrm>
                <a:off x="3152622" y="2850385"/>
                <a:ext cx="1479915" cy="2283497"/>
                <a:chOff x="2973949" y="3071927"/>
                <a:chExt cx="1479915" cy="2283497"/>
              </a:xfrm>
              <a:solidFill>
                <a:srgbClr val="002060">
                  <a:alpha val="30000"/>
                </a:srgbClr>
              </a:solidFill>
            </p:grpSpPr>
            <p:sp>
              <p:nvSpPr>
                <p:cNvPr id="42" name="Oval 7">
                  <a:extLst>
                    <a:ext uri="{FF2B5EF4-FFF2-40B4-BE49-F238E27FC236}">
                      <a16:creationId xmlns:a16="http://schemas.microsoft.com/office/drawing/2014/main" id="{A2940CD1-4CCA-427F-AD87-8708A40B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413" y="5103424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8FF3475-7BA5-4D7D-A9D7-57D871DC1374}"/>
                    </a:ext>
                  </a:extLst>
                </p:cNvPr>
                <p:cNvGrpSpPr/>
                <p:nvPr/>
              </p:nvGrpSpPr>
              <p:grpSpPr>
                <a:xfrm>
                  <a:off x="2973949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4" name="눈물 방울 43">
                    <a:extLst>
                      <a:ext uri="{FF2B5EF4-FFF2-40B4-BE49-F238E27FC236}">
                        <a16:creationId xmlns:a16="http://schemas.microsoft.com/office/drawing/2014/main" id="{5CD2F609-8190-4692-B25F-DBA3864B276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03B6DC1-9024-4ACD-80C1-F70B947CBCF3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CE45921-8562-4BCB-8E1D-29C5D681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534725" y="3286127"/>
                <a:ext cx="690562" cy="636779"/>
              </a:xfrm>
              <a:prstGeom prst="rect">
                <a:avLst/>
              </a:prstGeom>
            </p:spPr>
          </p:pic>
        </p:grp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820EEE5-7228-42FE-9A95-DA67AF996499}"/>
                </a:ext>
              </a:extLst>
            </p:cNvPr>
            <p:cNvSpPr/>
            <p:nvPr/>
          </p:nvSpPr>
          <p:spPr>
            <a:xfrm>
              <a:off x="3340006" y="3059693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69FD0CE-0868-455D-877A-0A988CB2566E}"/>
              </a:ext>
            </a:extLst>
          </p:cNvPr>
          <p:cNvGrpSpPr/>
          <p:nvPr/>
        </p:nvGrpSpPr>
        <p:grpSpPr>
          <a:xfrm>
            <a:off x="7542946" y="2846501"/>
            <a:ext cx="1479915" cy="2314046"/>
            <a:chOff x="7542946" y="2846501"/>
            <a:chExt cx="1479915" cy="231404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1D2D40C-53BA-47E6-AB9F-9DBC38C5F081}"/>
                </a:ext>
              </a:extLst>
            </p:cNvPr>
            <p:cNvGrpSpPr/>
            <p:nvPr/>
          </p:nvGrpSpPr>
          <p:grpSpPr>
            <a:xfrm>
              <a:off x="7542946" y="2846501"/>
              <a:ext cx="1479915" cy="2314046"/>
              <a:chOff x="7542946" y="2846501"/>
              <a:chExt cx="1479915" cy="231404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6E2FCEE-71DD-47FA-9FC7-B6A543825701}"/>
                  </a:ext>
                </a:extLst>
              </p:cNvPr>
              <p:cNvGrpSpPr/>
              <p:nvPr/>
            </p:nvGrpSpPr>
            <p:grpSpPr>
              <a:xfrm>
                <a:off x="7542946" y="2846501"/>
                <a:ext cx="1479915" cy="2314046"/>
                <a:chOff x="7768094" y="3090977"/>
                <a:chExt cx="1479915" cy="2314046"/>
              </a:xfrm>
              <a:solidFill>
                <a:srgbClr val="002060">
                  <a:alpha val="90000"/>
                </a:srgbClr>
              </a:solidFill>
            </p:grpSpPr>
            <p:sp>
              <p:nvSpPr>
                <p:cNvPr id="50" name="Oval 7">
                  <a:extLst>
                    <a:ext uri="{FF2B5EF4-FFF2-40B4-BE49-F238E27FC236}">
                      <a16:creationId xmlns:a16="http://schemas.microsoft.com/office/drawing/2014/main" id="{CEFE459A-9DC9-4259-BEAC-E7BAF43F1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7622" y="5153023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8C9C42A-C8AC-4161-944E-4FAEB8BDECF9}"/>
                    </a:ext>
                  </a:extLst>
                </p:cNvPr>
                <p:cNvGrpSpPr/>
                <p:nvPr/>
              </p:nvGrpSpPr>
              <p:grpSpPr>
                <a:xfrm>
                  <a:off x="7768094" y="3090977"/>
                  <a:ext cx="1479915" cy="1506385"/>
                  <a:chOff x="515625" y="3278166"/>
                  <a:chExt cx="1479915" cy="1506385"/>
                </a:xfrm>
                <a:grpFill/>
              </p:grpSpPr>
              <p:sp>
                <p:nvSpPr>
                  <p:cNvPr id="52" name="눈물 방울 51">
                    <a:extLst>
                      <a:ext uri="{FF2B5EF4-FFF2-40B4-BE49-F238E27FC236}">
                        <a16:creationId xmlns:a16="http://schemas.microsoft.com/office/drawing/2014/main" id="{49A6276D-A414-48B3-B70E-65D75150DF8D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78166"/>
                    <a:ext cx="1479915" cy="1506385"/>
                  </a:xfrm>
                  <a:prstGeom prst="teardrop">
                    <a:avLst/>
                  </a:prstGeom>
                  <a:solidFill>
                    <a:srgbClr val="193670">
                      <a:alpha val="8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40980611-A1BB-40F9-B724-A55AEB8A4A54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9977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6DF078D6-80C5-493F-B48E-9A093FF83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2757" y="3192296"/>
                <a:ext cx="830095" cy="830095"/>
              </a:xfrm>
              <a:prstGeom prst="rect">
                <a:avLst/>
              </a:prstGeom>
            </p:spPr>
          </p:pic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9B9101D-F632-49D0-A151-BBB2C0416F6E}"/>
                </a:ext>
              </a:extLst>
            </p:cNvPr>
            <p:cNvSpPr/>
            <p:nvPr/>
          </p:nvSpPr>
          <p:spPr>
            <a:xfrm>
              <a:off x="7681829" y="3067998"/>
              <a:ext cx="1080000" cy="108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4354CD-40E7-465F-ACA3-E51ADEBC8335}"/>
              </a:ext>
            </a:extLst>
          </p:cNvPr>
          <p:cNvGrpSpPr/>
          <p:nvPr/>
        </p:nvGrpSpPr>
        <p:grpSpPr>
          <a:xfrm>
            <a:off x="9733733" y="2852852"/>
            <a:ext cx="1479915" cy="2296616"/>
            <a:chOff x="9733733" y="2852852"/>
            <a:chExt cx="1479915" cy="22966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A722CDC-D0D1-4648-A033-4D7FB73BE4BD}"/>
                </a:ext>
              </a:extLst>
            </p:cNvPr>
            <p:cNvGrpSpPr/>
            <p:nvPr/>
          </p:nvGrpSpPr>
          <p:grpSpPr>
            <a:xfrm>
              <a:off x="9733733" y="2852852"/>
              <a:ext cx="1479915" cy="2296616"/>
              <a:chOff x="9733733" y="2852852"/>
              <a:chExt cx="1479915" cy="22966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AF7D6A4-6897-4B87-ADE1-25BA4CEDD9B7}"/>
                  </a:ext>
                </a:extLst>
              </p:cNvPr>
              <p:cNvGrpSpPr/>
              <p:nvPr/>
            </p:nvGrpSpPr>
            <p:grpSpPr>
              <a:xfrm>
                <a:off x="9733733" y="2852852"/>
                <a:ext cx="1479915" cy="2296616"/>
                <a:chOff x="10140133" y="3071927"/>
                <a:chExt cx="1479915" cy="2296616"/>
              </a:xfrm>
              <a:solidFill>
                <a:schemeClr val="bg1">
                  <a:lumMod val="75000"/>
                  <a:alpha val="60000"/>
                </a:schemeClr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030CE729-4857-4757-B844-A40F192C8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71025" y="511654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76C09A-187B-4F2E-A183-A8ADF1A7B437}"/>
                    </a:ext>
                  </a:extLst>
                </p:cNvPr>
                <p:cNvGrpSpPr/>
                <p:nvPr/>
              </p:nvGrpSpPr>
              <p:grpSpPr>
                <a:xfrm>
                  <a:off x="10140133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8" name="눈물 방울 47">
                    <a:extLst>
                      <a:ext uri="{FF2B5EF4-FFF2-40B4-BE49-F238E27FC236}">
                        <a16:creationId xmlns:a16="http://schemas.microsoft.com/office/drawing/2014/main" id="{9606AD26-6463-4F39-AE47-C010F07FB18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FD4F2EC-88C1-4F4D-9EF0-D8F53CE0263F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B273998-799F-4611-9199-C1D310B7D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43460">
                <a:off x="10084994" y="3198379"/>
                <a:ext cx="777230" cy="777230"/>
              </a:xfrm>
              <a:prstGeom prst="rect">
                <a:avLst/>
              </a:prstGeom>
            </p:spPr>
          </p:pic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20994D2-A5D0-4C2D-A9F3-3B39CAD0B138}"/>
                </a:ext>
              </a:extLst>
            </p:cNvPr>
            <p:cNvSpPr/>
            <p:nvPr/>
          </p:nvSpPr>
          <p:spPr>
            <a:xfrm>
              <a:off x="9984613" y="3056568"/>
              <a:ext cx="1080000" cy="108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9BCDAF6-992C-4521-95A0-6EE173D2E61D}"/>
              </a:ext>
            </a:extLst>
          </p:cNvPr>
          <p:cNvGrpSpPr/>
          <p:nvPr/>
        </p:nvGrpSpPr>
        <p:grpSpPr>
          <a:xfrm>
            <a:off x="7148334" y="2336002"/>
            <a:ext cx="4807162" cy="4330836"/>
            <a:chOff x="7147771" y="2335875"/>
            <a:chExt cx="4807162" cy="43308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E10CA46-9DF7-4822-A167-A0F59817C41C}"/>
                </a:ext>
              </a:extLst>
            </p:cNvPr>
            <p:cNvSpPr/>
            <p:nvPr/>
          </p:nvSpPr>
          <p:spPr>
            <a:xfrm>
              <a:off x="7147771" y="2335875"/>
              <a:ext cx="4807162" cy="24493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8F07FD-7F54-4E14-8F89-AD5DF9247084}"/>
                </a:ext>
              </a:extLst>
            </p:cNvPr>
            <p:cNvSpPr/>
            <p:nvPr/>
          </p:nvSpPr>
          <p:spPr>
            <a:xfrm>
              <a:off x="7147771" y="5215774"/>
              <a:ext cx="4807162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FF741C5-E0EB-4D94-92AA-B640C42F8C88}"/>
                </a:ext>
              </a:extLst>
            </p:cNvPr>
            <p:cNvSpPr/>
            <p:nvPr/>
          </p:nvSpPr>
          <p:spPr>
            <a:xfrm>
              <a:off x="8146649" y="4879468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50A6612-18D0-4E18-9123-50EC0B6D5F85}"/>
                </a:ext>
              </a:extLst>
            </p:cNvPr>
            <p:cNvSpPr/>
            <p:nvPr/>
          </p:nvSpPr>
          <p:spPr>
            <a:xfrm>
              <a:off x="10346625" y="4871070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BB20306-A1DE-47CB-A1CE-54966EC198E3}"/>
              </a:ext>
            </a:extLst>
          </p:cNvPr>
          <p:cNvGrpSpPr/>
          <p:nvPr/>
        </p:nvGrpSpPr>
        <p:grpSpPr>
          <a:xfrm>
            <a:off x="191418" y="2339697"/>
            <a:ext cx="4807162" cy="4330836"/>
            <a:chOff x="189108" y="2335875"/>
            <a:chExt cx="4807162" cy="4330836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08CB538-4FCE-41F8-B254-47E429BF1C87}"/>
                </a:ext>
              </a:extLst>
            </p:cNvPr>
            <p:cNvSpPr/>
            <p:nvPr/>
          </p:nvSpPr>
          <p:spPr>
            <a:xfrm>
              <a:off x="3755235" y="4879468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73D446E2-720A-4693-A6F1-95771E415A92}"/>
                </a:ext>
              </a:extLst>
            </p:cNvPr>
            <p:cNvSpPr/>
            <p:nvPr/>
          </p:nvSpPr>
          <p:spPr>
            <a:xfrm>
              <a:off x="1559528" y="4871070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6CF57F-FD0A-4F8B-88AB-5824A1FF77BD}"/>
                </a:ext>
              </a:extLst>
            </p:cNvPr>
            <p:cNvSpPr/>
            <p:nvPr/>
          </p:nvSpPr>
          <p:spPr>
            <a:xfrm>
              <a:off x="189108" y="2335875"/>
              <a:ext cx="4807162" cy="24493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C6519CD-E5A7-4C6B-8FCA-0EFEE880F801}"/>
                </a:ext>
              </a:extLst>
            </p:cNvPr>
            <p:cNvSpPr/>
            <p:nvPr/>
          </p:nvSpPr>
          <p:spPr>
            <a:xfrm>
              <a:off x="189108" y="5215774"/>
              <a:ext cx="4807162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12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1/6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CA7D70D-2F35-4D0B-92DB-ACABB993D382}"/>
              </a:ext>
            </a:extLst>
          </p:cNvPr>
          <p:cNvGrpSpPr/>
          <p:nvPr/>
        </p:nvGrpSpPr>
        <p:grpSpPr>
          <a:xfrm>
            <a:off x="607484" y="2402698"/>
            <a:ext cx="5405890" cy="2562906"/>
            <a:chOff x="785897" y="1651736"/>
            <a:chExt cx="5405890" cy="2562906"/>
          </a:xfrm>
        </p:grpSpPr>
        <p:cxnSp>
          <p:nvCxnSpPr>
            <p:cNvPr id="18" name="Straight Connector 33">
              <a:extLst>
                <a:ext uri="{FF2B5EF4-FFF2-40B4-BE49-F238E27FC236}">
                  <a16:creationId xmlns:a16="http://schemas.microsoft.com/office/drawing/2014/main" id="{7D6CEF4E-1473-4CC5-A821-579B809FD1B3}"/>
                </a:ext>
              </a:extLst>
            </p:cNvPr>
            <p:cNvCxnSpPr>
              <a:cxnSpLocks/>
            </p:cNvCxnSpPr>
            <p:nvPr/>
          </p:nvCxnSpPr>
          <p:spPr>
            <a:xfrm>
              <a:off x="785897" y="1664741"/>
              <a:ext cx="0" cy="2220928"/>
            </a:xfrm>
            <a:prstGeom prst="line">
              <a:avLst/>
            </a:prstGeom>
            <a:noFill/>
            <a:ln w="28575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5F90B42-C981-4A13-897B-D5C9C009CE77}"/>
                </a:ext>
              </a:extLst>
            </p:cNvPr>
            <p:cNvGrpSpPr/>
            <p:nvPr/>
          </p:nvGrpSpPr>
          <p:grpSpPr>
            <a:xfrm>
              <a:off x="894509" y="1651736"/>
              <a:ext cx="5297278" cy="2562906"/>
              <a:chOff x="894509" y="1651736"/>
              <a:chExt cx="5297278" cy="25629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91AA6F-3C61-4362-BA26-27741A8CF58E}"/>
                  </a:ext>
                </a:extLst>
              </p:cNvPr>
              <p:cNvSpPr txBox="1"/>
              <p:nvPr/>
            </p:nvSpPr>
            <p:spPr>
              <a:xfrm>
                <a:off x="894509" y="1651736"/>
                <a:ext cx="5297278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각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Dataset </a:t>
                </a: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별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Feature Selection </a:t>
                </a: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수행 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10F608-E79D-40FC-9C7E-1F802FB45793}"/>
                  </a:ext>
                </a:extLst>
              </p:cNvPr>
              <p:cNvSpPr txBox="1"/>
              <p:nvPr/>
            </p:nvSpPr>
            <p:spPr>
              <a:xfrm>
                <a:off x="919910" y="2111947"/>
                <a:ext cx="5104278" cy="21026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총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가지 방법 수행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방법마다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선택된 유의한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Feature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결과를 종합하여 총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 이상 선택된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Feature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최종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Feature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후보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 선택 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F0A48D-686B-48FA-93E7-C44B540EFF3C}"/>
              </a:ext>
            </a:extLst>
          </p:cNvPr>
          <p:cNvGrpSpPr/>
          <p:nvPr/>
        </p:nvGrpSpPr>
        <p:grpSpPr>
          <a:xfrm>
            <a:off x="5561297" y="1757982"/>
            <a:ext cx="5428756" cy="3649995"/>
            <a:chOff x="5561297" y="1757982"/>
            <a:chExt cx="5428756" cy="364999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EDB38B-07BD-46E4-A6DE-51E7106A1667}"/>
                </a:ext>
              </a:extLst>
            </p:cNvPr>
            <p:cNvSpPr/>
            <p:nvPr/>
          </p:nvSpPr>
          <p:spPr>
            <a:xfrm>
              <a:off x="5561297" y="1777042"/>
              <a:ext cx="5428756" cy="363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7929286-F79B-42B3-B6C5-E23F0A2ED1F3}"/>
                </a:ext>
              </a:extLst>
            </p:cNvPr>
            <p:cNvSpPr/>
            <p:nvPr/>
          </p:nvSpPr>
          <p:spPr>
            <a:xfrm>
              <a:off x="5630309" y="1757982"/>
              <a:ext cx="3417209" cy="399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진행 과정 요약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5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343A78F-AB13-4EA7-9509-AE00EDBB86DA}"/>
                </a:ext>
              </a:extLst>
            </p:cNvPr>
            <p:cNvGrpSpPr/>
            <p:nvPr/>
          </p:nvGrpSpPr>
          <p:grpSpPr>
            <a:xfrm>
              <a:off x="7082296" y="2194086"/>
              <a:ext cx="2565553" cy="656334"/>
              <a:chOff x="7365847" y="2058186"/>
              <a:chExt cx="2616353" cy="65633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101BF6D-5010-4D0E-B91E-706C7C4E2EB5}"/>
                  </a:ext>
                </a:extLst>
              </p:cNvPr>
              <p:cNvSpPr txBox="1"/>
              <p:nvPr/>
            </p:nvSpPr>
            <p:spPr>
              <a:xfrm>
                <a:off x="7365847" y="2058186"/>
                <a:ext cx="2616353" cy="65633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</p:spPr>
            <p:txBody>
              <a:bodyPr wrap="square" rtlCol="0" anchor="b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04549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Feature </a:t>
                </a:r>
                <a:r>
                  <a:rPr lang="ko-KR" altLang="en-US" b="1" spc="20" dirty="0">
                    <a:solidFill>
                      <a:srgbClr val="04549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제거</a:t>
                </a:r>
                <a:endParaRPr lang="en-US" altLang="ko-KR" b="1" spc="20" dirty="0">
                  <a:solidFill>
                    <a:srgbClr val="04549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959364A-21D5-4D78-8857-388EB57AF2E4}"/>
                  </a:ext>
                </a:extLst>
              </p:cNvPr>
              <p:cNvGrpSpPr/>
              <p:nvPr/>
            </p:nvGrpSpPr>
            <p:grpSpPr>
              <a:xfrm>
                <a:off x="7416647" y="2121193"/>
                <a:ext cx="2498458" cy="288000"/>
                <a:chOff x="7416647" y="2121193"/>
                <a:chExt cx="2785686" cy="28800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DB22165-BB3B-49B7-8330-02E94A6B4F73}"/>
                    </a:ext>
                  </a:extLst>
                </p:cNvPr>
                <p:cNvSpPr txBox="1"/>
                <p:nvPr/>
              </p:nvSpPr>
              <p:spPr>
                <a:xfrm>
                  <a:off x="7416647" y="2121193"/>
                  <a:ext cx="1371324" cy="288000"/>
                </a:xfrm>
                <a:prstGeom prst="rect">
                  <a:avLst/>
                </a:prstGeom>
                <a:solidFill>
                  <a:srgbClr val="002060">
                    <a:alpha val="60000"/>
                  </a:srgbClr>
                </a:solidFill>
              </p:spPr>
              <p:txBody>
                <a:bodyPr wrap="square" rtlCol="0" anchor="ctr">
                  <a:no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spcAft>
                      <a:spcPts val="200"/>
                    </a:spcAft>
                  </a:pPr>
                  <a:r>
                    <a:rPr lang="en-US" altLang="ko-KR" b="1" spc="20" dirty="0">
                      <a:solidFill>
                        <a:srgbClr val="EEF5F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 </a:t>
                  </a:r>
                  <a:r>
                    <a:rPr lang="ko-KR" altLang="en-US" b="1" spc="20" dirty="0">
                      <a:solidFill>
                        <a:srgbClr val="EEF5F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검정</a:t>
                  </a:r>
                  <a:endPara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5819A8A-25E8-4981-92BC-973EA5CAAEAF}"/>
                    </a:ext>
                  </a:extLst>
                </p:cNvPr>
                <p:cNvSpPr txBox="1"/>
                <p:nvPr/>
              </p:nvSpPr>
              <p:spPr>
                <a:xfrm>
                  <a:off x="8831009" y="2121193"/>
                  <a:ext cx="1371324" cy="288000"/>
                </a:xfrm>
                <a:prstGeom prst="rect">
                  <a:avLst/>
                </a:prstGeom>
                <a:solidFill>
                  <a:srgbClr val="002060">
                    <a:alpha val="60000"/>
                  </a:srgbClr>
                </a:solidFill>
              </p:spPr>
              <p:txBody>
                <a:bodyPr wrap="square" rtlCol="0" anchor="ctr">
                  <a:no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spcAft>
                      <a:spcPts val="200"/>
                    </a:spcAft>
                  </a:pPr>
                  <a:r>
                    <a:rPr lang="en-US" altLang="ko-KR" b="1" spc="20" dirty="0">
                      <a:solidFill>
                        <a:srgbClr val="EEF5F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VIF </a:t>
                  </a:r>
                  <a:r>
                    <a:rPr lang="ko-KR" altLang="en-US" b="1" spc="20" dirty="0">
                      <a:solidFill>
                        <a:srgbClr val="EEF5F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확인</a:t>
                  </a:r>
                  <a:endPara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38B50B1-1F71-4D5F-A5C2-085F0773D906}"/>
                </a:ext>
              </a:extLst>
            </p:cNvPr>
            <p:cNvGrpSpPr/>
            <p:nvPr/>
          </p:nvGrpSpPr>
          <p:grpSpPr>
            <a:xfrm>
              <a:off x="9731768" y="3230007"/>
              <a:ext cx="940546" cy="1741844"/>
              <a:chOff x="10015319" y="3094107"/>
              <a:chExt cx="940546" cy="1741844"/>
            </a:xfrm>
          </p:grpSpPr>
          <p:sp>
            <p:nvSpPr>
              <p:cNvPr id="58" name="오른쪽 중괄호 57">
                <a:extLst>
                  <a:ext uri="{FF2B5EF4-FFF2-40B4-BE49-F238E27FC236}">
                    <a16:creationId xmlns:a16="http://schemas.microsoft.com/office/drawing/2014/main" id="{D93A4775-76A6-4853-A780-2BCFCDEF22AE}"/>
                  </a:ext>
                </a:extLst>
              </p:cNvPr>
              <p:cNvSpPr/>
              <p:nvPr/>
            </p:nvSpPr>
            <p:spPr>
              <a:xfrm>
                <a:off x="10015319" y="3094107"/>
                <a:ext cx="170079" cy="1741844"/>
              </a:xfrm>
              <a:prstGeom prst="rightBrace">
                <a:avLst>
                  <a:gd name="adj1" fmla="val 21099"/>
                  <a:gd name="adj2" fmla="val 47367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23E5B7-A371-4FD1-A57B-F4BE57695D76}"/>
                  </a:ext>
                </a:extLst>
              </p:cNvPr>
              <p:cNvSpPr txBox="1"/>
              <p:nvPr/>
            </p:nvSpPr>
            <p:spPr>
              <a:xfrm>
                <a:off x="10337794" y="3568154"/>
                <a:ext cx="618071" cy="70194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300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 </a:t>
                </a:r>
                <a:endParaRPr lang="en-US" altLang="ko-KR" sz="1300" b="1" spc="20" dirty="0"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300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종합</a:t>
                </a:r>
                <a:endParaRPr lang="en-US" altLang="ko-KR" sz="1300" b="1" spc="20" dirty="0"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87A2CE-36EB-4A0F-944E-06D4D1D6A4FB}"/>
                </a:ext>
              </a:extLst>
            </p:cNvPr>
            <p:cNvGrpSpPr/>
            <p:nvPr/>
          </p:nvGrpSpPr>
          <p:grpSpPr>
            <a:xfrm>
              <a:off x="5859906" y="4157497"/>
              <a:ext cx="3791095" cy="956850"/>
              <a:chOff x="5859906" y="4140245"/>
              <a:chExt cx="3791095" cy="95685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A850D3-2164-40F8-88C0-A71D913773D1}"/>
                  </a:ext>
                </a:extLst>
              </p:cNvPr>
              <p:cNvSpPr txBox="1"/>
              <p:nvPr/>
            </p:nvSpPr>
            <p:spPr>
              <a:xfrm>
                <a:off x="5859906" y="4140245"/>
                <a:ext cx="1188000" cy="956850"/>
              </a:xfrm>
              <a:prstGeom prst="rect">
                <a:avLst/>
              </a:prstGeom>
              <a:solidFill>
                <a:srgbClr val="002060">
                  <a:alpha val="8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Embedded</a:t>
                </a:r>
              </a:p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Method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768EBF-03B7-400D-B092-098E1B099024}"/>
                  </a:ext>
                </a:extLst>
              </p:cNvPr>
              <p:cNvSpPr txBox="1"/>
              <p:nvPr/>
            </p:nvSpPr>
            <p:spPr>
              <a:xfrm>
                <a:off x="7098591" y="4474670"/>
                <a:ext cx="2549258" cy="288000"/>
              </a:xfrm>
              <a:prstGeom prst="rect">
                <a:avLst/>
              </a:prstGeom>
              <a:solidFill>
                <a:srgbClr val="002060">
                  <a:alpha val="8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Logistic Regression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A0E686-3947-4BB1-A1F5-4013C0754C03}"/>
                  </a:ext>
                </a:extLst>
              </p:cNvPr>
              <p:cNvSpPr txBox="1"/>
              <p:nvPr/>
            </p:nvSpPr>
            <p:spPr>
              <a:xfrm>
                <a:off x="7098591" y="4809095"/>
                <a:ext cx="2549258" cy="288000"/>
              </a:xfrm>
              <a:prstGeom prst="rect">
                <a:avLst/>
              </a:prstGeom>
              <a:solidFill>
                <a:srgbClr val="002060">
                  <a:alpha val="8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Random Forest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A0873B-BD05-4B65-ABE3-C59816C3896E}"/>
                  </a:ext>
                </a:extLst>
              </p:cNvPr>
              <p:cNvSpPr txBox="1"/>
              <p:nvPr/>
            </p:nvSpPr>
            <p:spPr>
              <a:xfrm>
                <a:off x="7101743" y="4140245"/>
                <a:ext cx="2549258" cy="288000"/>
              </a:xfrm>
              <a:prstGeom prst="rect">
                <a:avLst/>
              </a:prstGeom>
              <a:solidFill>
                <a:srgbClr val="002060">
                  <a:alpha val="8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Lasso Grid Search CV 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8A1975-0054-4278-A4DA-1913D373A51E}"/>
                </a:ext>
              </a:extLst>
            </p:cNvPr>
            <p:cNvSpPr txBox="1"/>
            <p:nvPr/>
          </p:nvSpPr>
          <p:spPr>
            <a:xfrm>
              <a:off x="7090763" y="3077539"/>
              <a:ext cx="2549258" cy="288000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b="1" spc="20" dirty="0">
                  <a:ln>
                    <a:noFill/>
                  </a:ln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RFE  </a:t>
              </a:r>
              <a:endParaRPr lang="en-US" altLang="ko-KR" sz="1000" spc="20" dirty="0">
                <a:ln>
                  <a:noFill/>
                </a:ln>
                <a:solidFill>
                  <a:srgbClr val="EEF5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A17F95-1E1C-4E80-A549-AB09F7F1044F}"/>
                </a:ext>
              </a:extLst>
            </p:cNvPr>
            <p:cNvSpPr txBox="1"/>
            <p:nvPr/>
          </p:nvSpPr>
          <p:spPr>
            <a:xfrm>
              <a:off x="7098591" y="3416054"/>
              <a:ext cx="2549258" cy="288000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b="1" spc="20" dirty="0">
                  <a:ln>
                    <a:noFill/>
                  </a:ln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Stepwise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6B3009-AA2D-4CDA-8146-46ECB5B871B7}"/>
                </a:ext>
              </a:extLst>
            </p:cNvPr>
            <p:cNvSpPr txBox="1"/>
            <p:nvPr/>
          </p:nvSpPr>
          <p:spPr>
            <a:xfrm>
              <a:off x="5852078" y="3077539"/>
              <a:ext cx="1188000" cy="626515"/>
            </a:xfrm>
            <a:prstGeom prst="rect">
              <a:avLst/>
            </a:prstGeom>
            <a:solidFill>
              <a:srgbClr val="002060">
                <a:alpha val="3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b="1" spc="20" dirty="0">
                  <a:ln>
                    <a:noFill/>
                  </a:ln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Wrapper </a:t>
              </a:r>
            </a:p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b="1" spc="20" dirty="0">
                  <a:ln>
                    <a:noFill/>
                  </a:ln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Method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6814E81-9B94-4CBD-863C-8257299E9A8D}"/>
                </a:ext>
              </a:extLst>
            </p:cNvPr>
            <p:cNvGrpSpPr/>
            <p:nvPr/>
          </p:nvGrpSpPr>
          <p:grpSpPr>
            <a:xfrm>
              <a:off x="5859906" y="3781355"/>
              <a:ext cx="3787943" cy="288000"/>
              <a:chOff x="5859906" y="3772729"/>
              <a:chExt cx="3787943" cy="28800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5C98BB-B59C-4FD8-8AB9-2ADBC5177234}"/>
                  </a:ext>
                </a:extLst>
              </p:cNvPr>
              <p:cNvSpPr txBox="1"/>
              <p:nvPr/>
            </p:nvSpPr>
            <p:spPr>
              <a:xfrm>
                <a:off x="7098591" y="3772729"/>
                <a:ext cx="2549258" cy="288000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F - </a:t>
                </a:r>
                <a:r>
                  <a:rPr lang="en-US" altLang="ko-KR" b="1" spc="20" dirty="0" err="1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classif</a:t>
                </a:r>
                <a:endParaRPr lang="en-US" altLang="ko-KR" sz="1000" b="1" spc="20" dirty="0">
                  <a:solidFill>
                    <a:srgbClr val="EEF5F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AEA63-8095-411E-819E-3FA7FD5F9274}"/>
                  </a:ext>
                </a:extLst>
              </p:cNvPr>
              <p:cNvSpPr txBox="1"/>
              <p:nvPr/>
            </p:nvSpPr>
            <p:spPr>
              <a:xfrm>
                <a:off x="5859906" y="3772729"/>
                <a:ext cx="1188000" cy="288000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Filter</a:t>
                </a:r>
                <a:r>
                  <a:rPr lang="ko-KR" altLang="en-US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b="1" spc="20" dirty="0">
                    <a:solidFill>
                      <a:srgbClr val="EEF5F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Method</a:t>
                </a:r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40983-DCFE-4E14-A195-4F221E7F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8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40986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2/6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01BF6D-5010-4D0E-B91E-706C7C4E2EB5}"/>
              </a:ext>
            </a:extLst>
          </p:cNvPr>
          <p:cNvSpPr txBox="1"/>
          <p:nvPr/>
        </p:nvSpPr>
        <p:spPr>
          <a:xfrm>
            <a:off x="849408" y="1295785"/>
            <a:ext cx="261168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검정 </a:t>
            </a:r>
            <a:r>
              <a:rPr lang="en-US" altLang="ko-KR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spc="20" dirty="0" err="1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로짓</a:t>
            </a:r>
            <a:r>
              <a:rPr lang="ko-KR" altLang="en-US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모형 이용</a:t>
            </a:r>
            <a:r>
              <a:rPr lang="en-US" altLang="ko-KR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435DA-B22B-487C-84AA-09B10FE6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45" y="1957271"/>
            <a:ext cx="2194230" cy="32364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2EBAD2-8D99-4238-8254-094C9AE26939}"/>
              </a:ext>
            </a:extLst>
          </p:cNvPr>
          <p:cNvSpPr txBox="1"/>
          <p:nvPr/>
        </p:nvSpPr>
        <p:spPr>
          <a:xfrm>
            <a:off x="939494" y="1632418"/>
            <a:ext cx="24155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변수 추출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AFA58-15AE-4235-ADCA-2C191E43F646}"/>
              </a:ext>
            </a:extLst>
          </p:cNvPr>
          <p:cNvSpPr txBox="1"/>
          <p:nvPr/>
        </p:nvSpPr>
        <p:spPr>
          <a:xfrm>
            <a:off x="3418368" y="1279932"/>
            <a:ext cx="2611689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 </a:t>
            </a:r>
            <a:r>
              <a:rPr lang="ko-KR" altLang="en-US" sz="15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500" b="1" spc="2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AC78FF-3FE8-4E2E-9933-5C9955993A3F}"/>
              </a:ext>
            </a:extLst>
          </p:cNvPr>
          <p:cNvSpPr txBox="1"/>
          <p:nvPr/>
        </p:nvSpPr>
        <p:spPr>
          <a:xfrm>
            <a:off x="3418368" y="1616565"/>
            <a:ext cx="26169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 제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</a:t>
            </a: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45D6BB-CD53-431A-AAB7-E2CDC8F0E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9"/>
          <a:stretch/>
        </p:blipFill>
        <p:spPr>
          <a:xfrm>
            <a:off x="3461097" y="1941418"/>
            <a:ext cx="2368202" cy="32534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BF5D7C-21A6-4D97-A05A-2F8B2E287C65}"/>
              </a:ext>
            </a:extLst>
          </p:cNvPr>
          <p:cNvSpPr txBox="1"/>
          <p:nvPr/>
        </p:nvSpPr>
        <p:spPr>
          <a:xfrm>
            <a:off x="7782915" y="1562100"/>
            <a:ext cx="3090888" cy="904875"/>
          </a:xfrm>
          <a:prstGeom prst="rect">
            <a:avLst/>
          </a:prstGeom>
          <a:noFill/>
        </p:spPr>
        <p:txBody>
          <a:bodyPr wrap="square" tIns="108000" rtlCol="0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유의미한 변수는 제거하지 않음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0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Feature </a:t>
            </a:r>
            <a:r>
              <a:rPr lang="ko-KR" altLang="en-US" sz="13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제거 과정 반복</a:t>
            </a:r>
            <a:endParaRPr lang="en-US" altLang="ko-KR" sz="13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4B6E8E-6FB6-420A-9DE5-9C6733ACC364}"/>
              </a:ext>
            </a:extLst>
          </p:cNvPr>
          <p:cNvSpPr txBox="1"/>
          <p:nvPr/>
        </p:nvSpPr>
        <p:spPr>
          <a:xfrm>
            <a:off x="1762950" y="3419475"/>
            <a:ext cx="1361249" cy="571500"/>
          </a:xfrm>
          <a:prstGeom prst="roundRect">
            <a:avLst>
              <a:gd name="adj" fmla="val 6394"/>
            </a:avLst>
          </a:prstGeom>
          <a:noFill/>
          <a:ln w="28575">
            <a:solidFill>
              <a:srgbClr val="FFC000"/>
            </a:solidFill>
            <a:prstDash val="sysDot"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EB9864-5844-4C23-B00F-8C6E733582A3}"/>
              </a:ext>
            </a:extLst>
          </p:cNvPr>
          <p:cNvSpPr txBox="1"/>
          <p:nvPr/>
        </p:nvSpPr>
        <p:spPr>
          <a:xfrm>
            <a:off x="7757468" y="1232703"/>
            <a:ext cx="26116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sz="16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T </a:t>
            </a:r>
            <a:r>
              <a:rPr lang="ko-KR" altLang="en-US" sz="16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검정 값과 </a:t>
            </a:r>
            <a:r>
              <a:rPr lang="en-US" altLang="ko-KR" sz="16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VIF </a:t>
            </a:r>
            <a:r>
              <a:rPr lang="ko-KR" altLang="en-US" sz="1600" b="1" spc="2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값 비교</a:t>
            </a:r>
            <a:endParaRPr lang="en-US" altLang="ko-KR" sz="1600" b="1" spc="2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1A1659-75E3-4F92-A84E-EDB2E3A6F9C1}"/>
              </a:ext>
            </a:extLst>
          </p:cNvPr>
          <p:cNvGrpSpPr/>
          <p:nvPr/>
        </p:nvGrpSpPr>
        <p:grpSpPr>
          <a:xfrm>
            <a:off x="7881676" y="2215374"/>
            <a:ext cx="2710124" cy="2978385"/>
            <a:chOff x="6710101" y="2577325"/>
            <a:chExt cx="2710124" cy="28026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BF4C9B-1C9D-44B5-90F9-65681FF99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0101" y="2577325"/>
              <a:ext cx="2710124" cy="280262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A5A5FA-A427-468C-BF7A-CFF420CD1ECE}"/>
                </a:ext>
              </a:extLst>
            </p:cNvPr>
            <p:cNvSpPr txBox="1"/>
            <p:nvPr/>
          </p:nvSpPr>
          <p:spPr>
            <a:xfrm>
              <a:off x="6750641" y="2842758"/>
              <a:ext cx="2621960" cy="424010"/>
            </a:xfrm>
            <a:prstGeom prst="roundRect">
              <a:avLst>
                <a:gd name="adj" fmla="val 6394"/>
              </a:avLst>
            </a:prstGeom>
            <a:noFill/>
            <a:ln w="28575">
              <a:solidFill>
                <a:srgbClr val="FFC000"/>
              </a:solidFill>
              <a:prstDash val="sysDot"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endParaRPr lang="en-US" altLang="ko-KR" sz="11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3A7C6499-85C5-4681-A761-976BF9948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67864">
            <a:off x="6215123" y="2900903"/>
            <a:ext cx="1009940" cy="99678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0FCB22-9AD8-4312-8C53-84401FB8818F}"/>
              </a:ext>
            </a:extLst>
          </p:cNvPr>
          <p:cNvGrpSpPr/>
          <p:nvPr/>
        </p:nvGrpSpPr>
        <p:grpSpPr>
          <a:xfrm>
            <a:off x="939494" y="5289285"/>
            <a:ext cx="10176181" cy="1037036"/>
            <a:chOff x="939494" y="5453179"/>
            <a:chExt cx="10176181" cy="103703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6A94F5-53B6-410B-AADE-1E6E9A04C71D}"/>
                </a:ext>
              </a:extLst>
            </p:cNvPr>
            <p:cNvSpPr txBox="1"/>
            <p:nvPr/>
          </p:nvSpPr>
          <p:spPr>
            <a:xfrm>
              <a:off x="939494" y="5453179"/>
              <a:ext cx="4889805" cy="5340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 </a:t>
              </a:r>
              <a:r>
                <a:rPr lang="ko-KR" altLang="en-US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개수 </a:t>
              </a:r>
              <a:r>
                <a:rPr lang="en-US" altLang="ko-KR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49</a:t>
              </a:r>
              <a:r>
                <a:rPr lang="ko-KR" altLang="en-US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</a:t>
              </a:r>
              <a:endParaRPr lang="en-US" altLang="ko-KR" sz="17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CA30DE-7544-42CD-9192-7AFC689F1912}"/>
                </a:ext>
              </a:extLst>
            </p:cNvPr>
            <p:cNvSpPr txBox="1"/>
            <p:nvPr/>
          </p:nvSpPr>
          <p:spPr>
            <a:xfrm>
              <a:off x="7881676" y="5453179"/>
              <a:ext cx="2710124" cy="5340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 </a:t>
              </a:r>
              <a:r>
                <a:rPr lang="ko-KR" altLang="en-US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개수 </a:t>
              </a:r>
              <a:r>
                <a:rPr lang="en-US" altLang="ko-KR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42</a:t>
              </a:r>
              <a:r>
                <a:rPr lang="ko-KR" altLang="en-US" sz="1700" b="1" spc="2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</a:t>
              </a:r>
              <a:endParaRPr lang="en-US" altLang="ko-KR" sz="17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F31B3C-CE54-40F0-B673-1D034097D354}"/>
                </a:ext>
              </a:extLst>
            </p:cNvPr>
            <p:cNvSpPr txBox="1"/>
            <p:nvPr/>
          </p:nvSpPr>
          <p:spPr>
            <a:xfrm>
              <a:off x="6010655" y="5453179"/>
              <a:ext cx="1543843" cy="53407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 제거</a:t>
              </a:r>
              <a:endPara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6C3468C-FE3C-4E1B-A3DD-600677E1316C}"/>
                </a:ext>
              </a:extLst>
            </p:cNvPr>
            <p:cNvSpPr txBox="1"/>
            <p:nvPr/>
          </p:nvSpPr>
          <p:spPr>
            <a:xfrm>
              <a:off x="7824526" y="5999760"/>
              <a:ext cx="3291149" cy="49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이상치 처리 방법</a:t>
              </a: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및 </a:t>
              </a: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Dataset 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에 따라 </a:t>
              </a:r>
              <a:endPara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endParaRPr>
            </a:p>
            <a:p>
              <a:pPr latinLnBrk="0">
                <a:lnSpc>
                  <a:spcPct val="110000"/>
                </a:lnSpc>
              </a:pP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  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제거되는 </a:t>
              </a:r>
              <a:r>
                <a:rPr lang="en-US" altLang="ko-KR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Feature </a:t>
              </a:r>
              <a:r>
                <a:rPr lang="ko-KR" altLang="en-US" sz="12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개수 상이함 </a:t>
              </a:r>
              <a:endPara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FF61088-35B2-4D32-B178-A141A6FEE42B}"/>
              </a:ext>
            </a:extLst>
          </p:cNvPr>
          <p:cNvSpPr txBox="1"/>
          <p:nvPr/>
        </p:nvSpPr>
        <p:spPr>
          <a:xfrm>
            <a:off x="901394" y="5844492"/>
            <a:ext cx="6086002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4 (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경기구분기준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2,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확장기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(5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개년도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),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                     [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9B8704-5485-4159-9B7E-CD2F67CC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7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805C727-4B7F-439A-AB0F-5FD861CBCF6C}"/>
              </a:ext>
            </a:extLst>
          </p:cNvPr>
          <p:cNvSpPr/>
          <p:nvPr/>
        </p:nvSpPr>
        <p:spPr>
          <a:xfrm>
            <a:off x="10148219" y="4024334"/>
            <a:ext cx="1246340" cy="1062116"/>
          </a:xfrm>
          <a:custGeom>
            <a:avLst/>
            <a:gdLst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274320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46909 w 1812174"/>
              <a:gd name="connsiteY8" fmla="*/ 681643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274320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74320 w 1812174"/>
              <a:gd name="connsiteY2" fmla="*/ 266007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24443 w 1812174"/>
              <a:gd name="connsiteY2" fmla="*/ 199505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354974 w 1812174"/>
              <a:gd name="connsiteY0" fmla="*/ 16625 h 931025"/>
              <a:gd name="connsiteX1" fmla="*/ 640080 w 1812174"/>
              <a:gd name="connsiteY1" fmla="*/ 0 h 931025"/>
              <a:gd name="connsiteX2" fmla="*/ 224443 w 1812174"/>
              <a:gd name="connsiteY2" fmla="*/ 199505 h 931025"/>
              <a:gd name="connsiteX3" fmla="*/ 0 w 1812174"/>
              <a:gd name="connsiteY3" fmla="*/ 556952 h 931025"/>
              <a:gd name="connsiteX4" fmla="*/ 166254 w 1812174"/>
              <a:gd name="connsiteY4" fmla="*/ 714894 h 931025"/>
              <a:gd name="connsiteX5" fmla="*/ 349134 w 1812174"/>
              <a:gd name="connsiteY5" fmla="*/ 872836 h 931025"/>
              <a:gd name="connsiteX6" fmla="*/ 731520 w 1812174"/>
              <a:gd name="connsiteY6" fmla="*/ 906087 h 931025"/>
              <a:gd name="connsiteX7" fmla="*/ 872836 w 1812174"/>
              <a:gd name="connsiteY7" fmla="*/ 931025 h 931025"/>
              <a:gd name="connsiteX8" fmla="*/ 1255221 w 1812174"/>
              <a:gd name="connsiteY8" fmla="*/ 856210 h 931025"/>
              <a:gd name="connsiteX9" fmla="*/ 1579418 w 1812174"/>
              <a:gd name="connsiteY9" fmla="*/ 839585 h 931025"/>
              <a:gd name="connsiteX10" fmla="*/ 1762298 w 1812174"/>
              <a:gd name="connsiteY10" fmla="*/ 631767 h 931025"/>
              <a:gd name="connsiteX11" fmla="*/ 1812174 w 1812174"/>
              <a:gd name="connsiteY11" fmla="*/ 440574 h 931025"/>
              <a:gd name="connsiteX12" fmla="*/ 1496291 w 1812174"/>
              <a:gd name="connsiteY12" fmla="*/ 157942 h 931025"/>
              <a:gd name="connsiteX13" fmla="*/ 1354974 w 1812174"/>
              <a:gd name="connsiteY13" fmla="*/ 16625 h 931025"/>
              <a:gd name="connsiteX0" fmla="*/ 1241662 w 1698862"/>
              <a:gd name="connsiteY0" fmla="*/ 16625 h 931025"/>
              <a:gd name="connsiteX1" fmla="*/ 526768 w 1698862"/>
              <a:gd name="connsiteY1" fmla="*/ 0 h 931025"/>
              <a:gd name="connsiteX2" fmla="*/ 111131 w 1698862"/>
              <a:gd name="connsiteY2" fmla="*/ 199505 h 931025"/>
              <a:gd name="connsiteX3" fmla="*/ 0 w 1698862"/>
              <a:gd name="connsiteY3" fmla="*/ 492200 h 931025"/>
              <a:gd name="connsiteX4" fmla="*/ 52942 w 1698862"/>
              <a:gd name="connsiteY4" fmla="*/ 714894 h 931025"/>
              <a:gd name="connsiteX5" fmla="*/ 235822 w 1698862"/>
              <a:gd name="connsiteY5" fmla="*/ 872836 h 931025"/>
              <a:gd name="connsiteX6" fmla="*/ 618208 w 1698862"/>
              <a:gd name="connsiteY6" fmla="*/ 906087 h 931025"/>
              <a:gd name="connsiteX7" fmla="*/ 759524 w 1698862"/>
              <a:gd name="connsiteY7" fmla="*/ 931025 h 931025"/>
              <a:gd name="connsiteX8" fmla="*/ 1141909 w 1698862"/>
              <a:gd name="connsiteY8" fmla="*/ 856210 h 931025"/>
              <a:gd name="connsiteX9" fmla="*/ 1466106 w 1698862"/>
              <a:gd name="connsiteY9" fmla="*/ 839585 h 931025"/>
              <a:gd name="connsiteX10" fmla="*/ 1648986 w 1698862"/>
              <a:gd name="connsiteY10" fmla="*/ 631767 h 931025"/>
              <a:gd name="connsiteX11" fmla="*/ 1698862 w 1698862"/>
              <a:gd name="connsiteY11" fmla="*/ 440574 h 931025"/>
              <a:gd name="connsiteX12" fmla="*/ 1382979 w 1698862"/>
              <a:gd name="connsiteY12" fmla="*/ 157942 h 931025"/>
              <a:gd name="connsiteX13" fmla="*/ 1241662 w 169886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99505 h 931025"/>
              <a:gd name="connsiteX3" fmla="*/ 0 w 1734272"/>
              <a:gd name="connsiteY3" fmla="*/ 492200 h 931025"/>
              <a:gd name="connsiteX4" fmla="*/ 88352 w 1734272"/>
              <a:gd name="connsiteY4" fmla="*/ 714894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99505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46541 w 1734272"/>
              <a:gd name="connsiteY2" fmla="*/ 147703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16625 h 931025"/>
              <a:gd name="connsiteX1" fmla="*/ 562178 w 1734272"/>
              <a:gd name="connsiteY1" fmla="*/ 0 h 931025"/>
              <a:gd name="connsiteX2" fmla="*/ 153623 w 1734272"/>
              <a:gd name="connsiteY2" fmla="*/ 102376 h 931025"/>
              <a:gd name="connsiteX3" fmla="*/ 0 w 1734272"/>
              <a:gd name="connsiteY3" fmla="*/ 492200 h 931025"/>
              <a:gd name="connsiteX4" fmla="*/ 88352 w 1734272"/>
              <a:gd name="connsiteY4" fmla="*/ 753745 h 931025"/>
              <a:gd name="connsiteX5" fmla="*/ 271232 w 1734272"/>
              <a:gd name="connsiteY5" fmla="*/ 872836 h 931025"/>
              <a:gd name="connsiteX6" fmla="*/ 653618 w 1734272"/>
              <a:gd name="connsiteY6" fmla="*/ 906087 h 931025"/>
              <a:gd name="connsiteX7" fmla="*/ 794934 w 1734272"/>
              <a:gd name="connsiteY7" fmla="*/ 931025 h 931025"/>
              <a:gd name="connsiteX8" fmla="*/ 1177319 w 1734272"/>
              <a:gd name="connsiteY8" fmla="*/ 856210 h 931025"/>
              <a:gd name="connsiteX9" fmla="*/ 1501516 w 1734272"/>
              <a:gd name="connsiteY9" fmla="*/ 839585 h 931025"/>
              <a:gd name="connsiteX10" fmla="*/ 1684396 w 1734272"/>
              <a:gd name="connsiteY10" fmla="*/ 631767 h 931025"/>
              <a:gd name="connsiteX11" fmla="*/ 1734272 w 1734272"/>
              <a:gd name="connsiteY11" fmla="*/ 440574 h 931025"/>
              <a:gd name="connsiteX12" fmla="*/ 1418389 w 1734272"/>
              <a:gd name="connsiteY12" fmla="*/ 157942 h 931025"/>
              <a:gd name="connsiteX13" fmla="*/ 1277072 w 1734272"/>
              <a:gd name="connsiteY13" fmla="*/ 16625 h 931025"/>
              <a:gd name="connsiteX0" fmla="*/ 1277072 w 1734272"/>
              <a:gd name="connsiteY0" fmla="*/ 0 h 914400"/>
              <a:gd name="connsiteX1" fmla="*/ 562178 w 1734272"/>
              <a:gd name="connsiteY1" fmla="*/ 61078 h 914400"/>
              <a:gd name="connsiteX2" fmla="*/ 153623 w 1734272"/>
              <a:gd name="connsiteY2" fmla="*/ 85751 h 914400"/>
              <a:gd name="connsiteX3" fmla="*/ 0 w 1734272"/>
              <a:gd name="connsiteY3" fmla="*/ 475575 h 914400"/>
              <a:gd name="connsiteX4" fmla="*/ 88352 w 1734272"/>
              <a:gd name="connsiteY4" fmla="*/ 737120 h 914400"/>
              <a:gd name="connsiteX5" fmla="*/ 271232 w 1734272"/>
              <a:gd name="connsiteY5" fmla="*/ 856211 h 914400"/>
              <a:gd name="connsiteX6" fmla="*/ 653618 w 1734272"/>
              <a:gd name="connsiteY6" fmla="*/ 889462 h 914400"/>
              <a:gd name="connsiteX7" fmla="*/ 794934 w 1734272"/>
              <a:gd name="connsiteY7" fmla="*/ 914400 h 914400"/>
              <a:gd name="connsiteX8" fmla="*/ 1177319 w 1734272"/>
              <a:gd name="connsiteY8" fmla="*/ 839585 h 914400"/>
              <a:gd name="connsiteX9" fmla="*/ 1501516 w 1734272"/>
              <a:gd name="connsiteY9" fmla="*/ 822960 h 914400"/>
              <a:gd name="connsiteX10" fmla="*/ 1684396 w 1734272"/>
              <a:gd name="connsiteY10" fmla="*/ 615142 h 914400"/>
              <a:gd name="connsiteX11" fmla="*/ 1734272 w 1734272"/>
              <a:gd name="connsiteY11" fmla="*/ 423949 h 914400"/>
              <a:gd name="connsiteX12" fmla="*/ 1418389 w 1734272"/>
              <a:gd name="connsiteY12" fmla="*/ 141317 h 914400"/>
              <a:gd name="connsiteX13" fmla="*/ 1277072 w 1734272"/>
              <a:gd name="connsiteY13" fmla="*/ 0 h 914400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53623 w 1734272"/>
              <a:gd name="connsiteY2" fmla="*/ 89425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53623 w 1734272"/>
              <a:gd name="connsiteY2" fmla="*/ 128277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181951 w 1734272"/>
              <a:gd name="connsiteY2" fmla="*/ 134753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  <a:gd name="connsiteX0" fmla="*/ 1277072 w 1734272"/>
              <a:gd name="connsiteY0" fmla="*/ 3674 h 918074"/>
              <a:gd name="connsiteX1" fmla="*/ 562178 w 1734272"/>
              <a:gd name="connsiteY1" fmla="*/ 0 h 918074"/>
              <a:gd name="connsiteX2" fmla="*/ 65252 w 1734272"/>
              <a:gd name="connsiteY2" fmla="*/ 149936 h 918074"/>
              <a:gd name="connsiteX3" fmla="*/ 0 w 1734272"/>
              <a:gd name="connsiteY3" fmla="*/ 479249 h 918074"/>
              <a:gd name="connsiteX4" fmla="*/ 88352 w 1734272"/>
              <a:gd name="connsiteY4" fmla="*/ 740794 h 918074"/>
              <a:gd name="connsiteX5" fmla="*/ 271232 w 1734272"/>
              <a:gd name="connsiteY5" fmla="*/ 859885 h 918074"/>
              <a:gd name="connsiteX6" fmla="*/ 653618 w 1734272"/>
              <a:gd name="connsiteY6" fmla="*/ 893136 h 918074"/>
              <a:gd name="connsiteX7" fmla="*/ 794934 w 1734272"/>
              <a:gd name="connsiteY7" fmla="*/ 918074 h 918074"/>
              <a:gd name="connsiteX8" fmla="*/ 1177319 w 1734272"/>
              <a:gd name="connsiteY8" fmla="*/ 843259 h 918074"/>
              <a:gd name="connsiteX9" fmla="*/ 1501516 w 1734272"/>
              <a:gd name="connsiteY9" fmla="*/ 826634 h 918074"/>
              <a:gd name="connsiteX10" fmla="*/ 1684396 w 1734272"/>
              <a:gd name="connsiteY10" fmla="*/ 618816 h 918074"/>
              <a:gd name="connsiteX11" fmla="*/ 1734272 w 1734272"/>
              <a:gd name="connsiteY11" fmla="*/ 427623 h 918074"/>
              <a:gd name="connsiteX12" fmla="*/ 1418389 w 1734272"/>
              <a:gd name="connsiteY12" fmla="*/ 144991 h 918074"/>
              <a:gd name="connsiteX13" fmla="*/ 1277072 w 1734272"/>
              <a:gd name="connsiteY13" fmla="*/ 3674 h 91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34272" h="918074">
                <a:moveTo>
                  <a:pt x="1277072" y="3674"/>
                </a:moveTo>
                <a:lnTo>
                  <a:pt x="562178" y="0"/>
                </a:lnTo>
                <a:cubicBezTo>
                  <a:pt x="435436" y="44918"/>
                  <a:pt x="227403" y="59692"/>
                  <a:pt x="65252" y="149936"/>
                </a:cubicBezTo>
                <a:cubicBezTo>
                  <a:pt x="-30808" y="245342"/>
                  <a:pt x="60650" y="364417"/>
                  <a:pt x="0" y="479249"/>
                </a:cubicBezTo>
                <a:lnTo>
                  <a:pt x="88352" y="740794"/>
                </a:lnTo>
                <a:lnTo>
                  <a:pt x="271232" y="859885"/>
                </a:lnTo>
                <a:lnTo>
                  <a:pt x="653618" y="893136"/>
                </a:lnTo>
                <a:lnTo>
                  <a:pt x="794934" y="918074"/>
                </a:lnTo>
                <a:lnTo>
                  <a:pt x="1177319" y="843259"/>
                </a:lnTo>
                <a:lnTo>
                  <a:pt x="1501516" y="826634"/>
                </a:lnTo>
                <a:lnTo>
                  <a:pt x="1684396" y="618816"/>
                </a:lnTo>
                <a:lnTo>
                  <a:pt x="1734272" y="427623"/>
                </a:lnTo>
                <a:lnTo>
                  <a:pt x="1418389" y="144991"/>
                </a:lnTo>
                <a:lnTo>
                  <a:pt x="1277072" y="3674"/>
                </a:ln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3/6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01BF6D-5010-4D0E-B91E-706C7C4E2EB5}"/>
              </a:ext>
            </a:extLst>
          </p:cNvPr>
          <p:cNvSpPr txBox="1"/>
          <p:nvPr/>
        </p:nvSpPr>
        <p:spPr>
          <a:xfrm>
            <a:off x="394882" y="997294"/>
            <a:ext cx="11331451" cy="433586"/>
          </a:xfrm>
          <a:prstGeom prst="roundRect">
            <a:avLst>
              <a:gd name="adj" fmla="val 3287"/>
            </a:avLst>
          </a:prstGeom>
          <a:solidFill>
            <a:srgbClr val="045497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Wrapper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AB49B-4E55-40E2-ACB0-EE02D0630040}"/>
              </a:ext>
            </a:extLst>
          </p:cNvPr>
          <p:cNvSpPr txBox="1"/>
          <p:nvPr/>
        </p:nvSpPr>
        <p:spPr>
          <a:xfrm>
            <a:off x="555411" y="1559415"/>
            <a:ext cx="316144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RFE</a:t>
            </a:r>
            <a:r>
              <a:rPr lang="ko-KR" altLang="en-US" sz="17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(Recursive Feature Elimination)</a:t>
            </a:r>
            <a:r>
              <a:rPr lang="ko-KR" altLang="en-US" sz="11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92253-7B41-4CC8-BCCC-911E9434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5" y="2041893"/>
            <a:ext cx="2783224" cy="28710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4024FB-6E9D-4855-9DD2-EB329539A2E7}"/>
              </a:ext>
            </a:extLst>
          </p:cNvPr>
          <p:cNvSpPr txBox="1"/>
          <p:nvPr/>
        </p:nvSpPr>
        <p:spPr>
          <a:xfrm>
            <a:off x="4077544" y="1550799"/>
            <a:ext cx="3601056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Stepwise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highlight>
                <a:srgbClr val="FCD90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A4343C-2503-4F54-BF43-08DE9EFF6274}"/>
              </a:ext>
            </a:extLst>
          </p:cNvPr>
          <p:cNvGrpSpPr/>
          <p:nvPr/>
        </p:nvGrpSpPr>
        <p:grpSpPr>
          <a:xfrm>
            <a:off x="4302894" y="2812360"/>
            <a:ext cx="7258374" cy="2274090"/>
            <a:chOff x="4396027" y="2041893"/>
            <a:chExt cx="7258374" cy="22740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8B3AE7-3D09-4DA0-B1B8-E41B3CDDED45}"/>
                </a:ext>
              </a:extLst>
            </p:cNvPr>
            <p:cNvGrpSpPr/>
            <p:nvPr/>
          </p:nvGrpSpPr>
          <p:grpSpPr>
            <a:xfrm>
              <a:off x="4396027" y="2041893"/>
              <a:ext cx="7091664" cy="1387107"/>
              <a:chOff x="2480733" y="1982667"/>
              <a:chExt cx="8424334" cy="180974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3DB646A-E58D-4F88-A45B-D4403A1E4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0733" y="1982667"/>
                <a:ext cx="8424334" cy="1809744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4B090DA-B411-47CF-904B-C37A9DC4C70F}"/>
                  </a:ext>
                </a:extLst>
              </p:cNvPr>
              <p:cNvGrpSpPr/>
              <p:nvPr/>
            </p:nvGrpSpPr>
            <p:grpSpPr>
              <a:xfrm>
                <a:off x="2952750" y="2076450"/>
                <a:ext cx="7531100" cy="1498600"/>
                <a:chOff x="2952750" y="2076450"/>
                <a:chExt cx="7531100" cy="1498600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5D1C021-D058-45E9-BDFD-72FD4C358D17}"/>
                    </a:ext>
                  </a:extLst>
                </p:cNvPr>
                <p:cNvCxnSpPr/>
                <p:nvPr/>
              </p:nvCxnSpPr>
              <p:spPr>
                <a:xfrm flipV="1">
                  <a:off x="2952750" y="2997200"/>
                  <a:ext cx="1879600" cy="577850"/>
                </a:xfrm>
                <a:prstGeom prst="line">
                  <a:avLst/>
                </a:prstGeom>
                <a:ln w="19050" cap="rnd">
                  <a:solidFill>
                    <a:srgbClr val="002060"/>
                  </a:solidFill>
                  <a:round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0356E10-926F-49E5-8BF2-6679FB777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32350" y="2609850"/>
                  <a:ext cx="1911350" cy="387350"/>
                </a:xfrm>
                <a:prstGeom prst="line">
                  <a:avLst/>
                </a:prstGeom>
                <a:ln w="19050" cap="rnd">
                  <a:solidFill>
                    <a:srgbClr val="002060"/>
                  </a:solidFill>
                  <a:round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27A1784C-B19C-4AA8-81E2-B0B7FC364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43700" y="2355850"/>
                  <a:ext cx="1879600" cy="247856"/>
                </a:xfrm>
                <a:prstGeom prst="line">
                  <a:avLst/>
                </a:prstGeom>
                <a:ln w="19050" cap="rnd">
                  <a:solidFill>
                    <a:srgbClr val="002060"/>
                  </a:solidFill>
                  <a:round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27BB8CF-B07D-4E4D-B049-FDB47625E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23300" y="2076450"/>
                  <a:ext cx="1860550" cy="279400"/>
                </a:xfrm>
                <a:prstGeom prst="line">
                  <a:avLst/>
                </a:prstGeom>
                <a:ln w="19050" cap="rnd">
                  <a:solidFill>
                    <a:srgbClr val="002060"/>
                  </a:solidFill>
                  <a:round/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7537263-387E-489F-8DCC-F3DF7C7D1AD4}"/>
                </a:ext>
              </a:extLst>
            </p:cNvPr>
            <p:cNvGrpSpPr/>
            <p:nvPr/>
          </p:nvGrpSpPr>
          <p:grpSpPr>
            <a:xfrm>
              <a:off x="4424058" y="3327575"/>
              <a:ext cx="7230343" cy="988408"/>
              <a:chOff x="4424058" y="3336042"/>
              <a:chExt cx="7230343" cy="9884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0B4949-384E-48D1-9A5C-2A0E5E6EC2FF}"/>
                  </a:ext>
                </a:extLst>
              </p:cNvPr>
              <p:cNvSpPr txBox="1"/>
              <p:nvPr/>
            </p:nvSpPr>
            <p:spPr>
              <a:xfrm>
                <a:off x="4424058" y="3336042"/>
                <a:ext cx="1365858" cy="6934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en-US" altLang="ko-KR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Step 1</a:t>
                </a: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총자본정상영업이익률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D2BC9A-CB00-4E8E-BD72-E2E0D8E75398}"/>
                  </a:ext>
                </a:extLst>
              </p:cNvPr>
              <p:cNvSpPr txBox="1"/>
              <p:nvPr/>
            </p:nvSpPr>
            <p:spPr>
              <a:xfrm>
                <a:off x="5819714" y="3336042"/>
                <a:ext cx="1365858" cy="6934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en-US" altLang="ko-KR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Step 2</a:t>
                </a: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총자본정상영업이익률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 err="1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타인자본회전률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64A48A-1304-4D51-A825-E7BC62DDFCAE}"/>
                  </a:ext>
                </a:extLst>
              </p:cNvPr>
              <p:cNvSpPr txBox="1"/>
              <p:nvPr/>
            </p:nvSpPr>
            <p:spPr>
              <a:xfrm>
                <a:off x="7335348" y="3336042"/>
                <a:ext cx="1365858" cy="6934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en-US" altLang="ko-KR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Step 3</a:t>
                </a: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총자본정상영업이익률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 err="1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타인자본회전률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 err="1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정상영업손익증가율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79B433-4339-4B65-BB04-53D5865A57FA}"/>
                  </a:ext>
                </a:extLst>
              </p:cNvPr>
              <p:cNvSpPr txBox="1"/>
              <p:nvPr/>
            </p:nvSpPr>
            <p:spPr>
              <a:xfrm>
                <a:off x="8875493" y="3336042"/>
                <a:ext cx="1365858" cy="8826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en-US" altLang="ko-KR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Step 4</a:t>
                </a: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총자본정상영업이익률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 err="1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타인자본회전률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 err="1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정상영업손익증가율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spc="2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매출액증가율</a:t>
                </a:r>
                <a:endParaRPr lang="en-US" altLang="ko-KR" sz="9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2CC1D9-0E78-4E6E-A874-5C854C00988A}"/>
                  </a:ext>
                </a:extLst>
              </p:cNvPr>
              <p:cNvSpPr txBox="1"/>
              <p:nvPr/>
            </p:nvSpPr>
            <p:spPr>
              <a:xfrm>
                <a:off x="10350001" y="3336042"/>
                <a:ext cx="1304400" cy="98840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en-US" altLang="ko-KR" sz="9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Step 5</a:t>
                </a: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총자본정상영업이익률</a:t>
                </a:r>
                <a:endParaRPr lang="en-US" altLang="ko-KR" sz="9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b="1" spc="2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타인자본회전률</a:t>
                </a:r>
                <a:endParaRPr lang="en-US" altLang="ko-KR" sz="9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b="1" spc="2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정상영업손익증가율</a:t>
                </a:r>
                <a:endParaRPr lang="en-US" altLang="ko-KR" sz="9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매출액증가율</a:t>
                </a:r>
                <a:endParaRPr lang="en-US" altLang="ko-KR" sz="9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100"/>
                  </a:spcAft>
                </a:pPr>
                <a:r>
                  <a:rPr lang="ko-KR" altLang="en-US" sz="900" b="1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유보율</a:t>
                </a:r>
                <a:endParaRPr lang="en-US" altLang="ko-KR" sz="9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</p:txBody>
          </p:sp>
        </p:grp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6DF99E-5D0C-435E-A9FD-6F74C844D582}"/>
              </a:ext>
            </a:extLst>
          </p:cNvPr>
          <p:cNvCxnSpPr/>
          <p:nvPr/>
        </p:nvCxnSpPr>
        <p:spPr>
          <a:xfrm>
            <a:off x="3784600" y="1608382"/>
            <a:ext cx="0" cy="37813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8F5234-8833-4458-9EDC-4540A3FB6C25}"/>
              </a:ext>
            </a:extLst>
          </p:cNvPr>
          <p:cNvSpPr txBox="1"/>
          <p:nvPr/>
        </p:nvSpPr>
        <p:spPr>
          <a:xfrm>
            <a:off x="537757" y="4992719"/>
            <a:ext cx="3161446" cy="5340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추출된 </a:t>
            </a: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Feature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: 10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개</a:t>
            </a:r>
            <a:endParaRPr lang="en-US" altLang="ko-KR" sz="1700" b="1" spc="2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038B7C-7F40-428F-ADFB-A3C0A32C39BC}"/>
              </a:ext>
            </a:extLst>
          </p:cNvPr>
          <p:cNvSpPr txBox="1"/>
          <p:nvPr/>
        </p:nvSpPr>
        <p:spPr>
          <a:xfrm>
            <a:off x="9021534" y="5125409"/>
            <a:ext cx="2695773" cy="5340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추출된 </a:t>
            </a: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Feature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: 5</a:t>
            </a:r>
            <a:r>
              <a:rPr lang="ko-KR" altLang="en-US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개</a:t>
            </a:r>
            <a:endParaRPr lang="en-US" altLang="ko-KR" sz="1700" b="1" spc="2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71692-9E0A-4CE4-BCF3-17CF46D428AC}"/>
              </a:ext>
            </a:extLst>
          </p:cNvPr>
          <p:cNvSpPr txBox="1"/>
          <p:nvPr/>
        </p:nvSpPr>
        <p:spPr>
          <a:xfrm>
            <a:off x="495022" y="5580908"/>
            <a:ext cx="8466123" cy="643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4 (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경기구분기준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2, </a:t>
            </a:r>
            <a:r>
              <a:rPr lang="ko-KR" altLang="en-US" sz="11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확장기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(5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개년도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),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[ </a:t>
            </a:r>
            <a:r>
              <a:rPr lang="ko-KR" altLang="en-US" sz="11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이상치 처리 방법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Dataset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에 따라 추출되는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Feature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개수 상이함 </a:t>
            </a: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marL="171450" indent="-1714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8BB5A7-463C-4D78-B08E-CFBF8D9D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1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4/6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01BF6D-5010-4D0E-B91E-706C7C4E2EB5}"/>
              </a:ext>
            </a:extLst>
          </p:cNvPr>
          <p:cNvSpPr txBox="1"/>
          <p:nvPr/>
        </p:nvSpPr>
        <p:spPr>
          <a:xfrm>
            <a:off x="394882" y="997294"/>
            <a:ext cx="11331451" cy="433586"/>
          </a:xfrm>
          <a:prstGeom prst="roundRect">
            <a:avLst>
              <a:gd name="adj" fmla="val 3287"/>
            </a:avLst>
          </a:prstGeom>
          <a:solidFill>
            <a:srgbClr val="045497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Filter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AB49B-4E55-40E2-ACB0-EE02D0630040}"/>
              </a:ext>
            </a:extLst>
          </p:cNvPr>
          <p:cNvSpPr txBox="1"/>
          <p:nvPr/>
        </p:nvSpPr>
        <p:spPr>
          <a:xfrm>
            <a:off x="1150940" y="1658833"/>
            <a:ext cx="1721376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 - </a:t>
            </a:r>
            <a:r>
              <a:rPr lang="en-US" altLang="ko-KR" sz="1700" b="1" spc="20" dirty="0" err="1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highlight>
                <a:srgbClr val="FCD90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123F0-4825-4099-A570-D467AF5D0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6" b="20805"/>
          <a:stretch/>
        </p:blipFill>
        <p:spPr>
          <a:xfrm>
            <a:off x="1314226" y="2179850"/>
            <a:ext cx="4740953" cy="7115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A92A7-184F-4A9F-A71D-57A833C9EF61}"/>
              </a:ext>
            </a:extLst>
          </p:cNvPr>
          <p:cNvGrpSpPr/>
          <p:nvPr/>
        </p:nvGrpSpPr>
        <p:grpSpPr>
          <a:xfrm>
            <a:off x="1447447" y="3030224"/>
            <a:ext cx="4519362" cy="1987121"/>
            <a:chOff x="1480600" y="3270679"/>
            <a:chExt cx="4519362" cy="19871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EF291E-19DB-46B9-80E7-586D93F34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607"/>
            <a:stretch/>
          </p:blipFill>
          <p:spPr>
            <a:xfrm>
              <a:off x="1480600" y="3270679"/>
              <a:ext cx="2230984" cy="198712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CF4FDC2-7F45-4D39-AADD-2A1F51A52DA5}"/>
                </a:ext>
              </a:extLst>
            </p:cNvPr>
            <p:cNvGrpSpPr/>
            <p:nvPr/>
          </p:nvGrpSpPr>
          <p:grpSpPr>
            <a:xfrm>
              <a:off x="3768978" y="3270679"/>
              <a:ext cx="2230984" cy="1987121"/>
              <a:chOff x="3768978" y="3270679"/>
              <a:chExt cx="2230984" cy="19871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73B5522-FF6D-4889-88F3-51E74FE0C6BC}"/>
                  </a:ext>
                </a:extLst>
              </p:cNvPr>
              <p:cNvSpPr/>
              <p:nvPr/>
            </p:nvSpPr>
            <p:spPr>
              <a:xfrm>
                <a:off x="3768978" y="4724400"/>
                <a:ext cx="2230984" cy="533400"/>
              </a:xfrm>
              <a:prstGeom prst="rect">
                <a:avLst/>
              </a:prstGeom>
              <a:solidFill>
                <a:srgbClr val="002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7159D4A-42C3-4CE6-97F5-413711F3DA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269"/>
              <a:stretch/>
            </p:blipFill>
            <p:spPr>
              <a:xfrm>
                <a:off x="3768978" y="3270679"/>
                <a:ext cx="2230984" cy="1676400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C87A31-B1A7-47E7-BF1C-949C4A46584D}"/>
              </a:ext>
            </a:extLst>
          </p:cNvPr>
          <p:cNvSpPr txBox="1"/>
          <p:nvPr/>
        </p:nvSpPr>
        <p:spPr>
          <a:xfrm>
            <a:off x="6700156" y="3498640"/>
            <a:ext cx="3161446" cy="5340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추출된 </a:t>
            </a:r>
            <a:r>
              <a:rPr lang="en-US" altLang="ko-KR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Feature</a:t>
            </a:r>
            <a:r>
              <a:rPr lang="ko-KR" altLang="en-US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: 20</a:t>
            </a:r>
            <a:r>
              <a:rPr lang="ko-KR" altLang="en-US" sz="1700" b="1" spc="2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개</a:t>
            </a:r>
            <a:endParaRPr lang="en-US" altLang="ko-KR" sz="1700" b="1" spc="2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82B21-0D24-4C58-8C83-5D1D4F2A379E}"/>
              </a:ext>
            </a:extLst>
          </p:cNvPr>
          <p:cNvSpPr txBox="1"/>
          <p:nvPr/>
        </p:nvSpPr>
        <p:spPr>
          <a:xfrm>
            <a:off x="1378227" y="5104281"/>
            <a:ext cx="8466123" cy="643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4 (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경기구분기준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2, </a:t>
            </a:r>
            <a:r>
              <a:rPr lang="ko-KR" altLang="en-US" sz="11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확장기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(5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개년도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),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[ </a:t>
            </a:r>
            <a:r>
              <a:rPr lang="ko-KR" altLang="en-US" sz="11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이상치 처리 방법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Dataset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에 따라 추출되는 </a:t>
            </a:r>
            <a:r>
              <a:rPr lang="en-US" altLang="ko-KR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Feature </a:t>
            </a:r>
            <a:r>
              <a:rPr lang="ko-KR" altLang="en-US" sz="11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개수 상이함 </a:t>
            </a: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marL="171450" indent="-1714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1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3F2711-C4C4-4E7C-9A0E-C5581AEA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55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5/6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01BF6D-5010-4D0E-B91E-706C7C4E2EB5}"/>
              </a:ext>
            </a:extLst>
          </p:cNvPr>
          <p:cNvSpPr txBox="1"/>
          <p:nvPr/>
        </p:nvSpPr>
        <p:spPr>
          <a:xfrm>
            <a:off x="394882" y="997294"/>
            <a:ext cx="11331451" cy="433586"/>
          </a:xfrm>
          <a:prstGeom prst="roundRect">
            <a:avLst>
              <a:gd name="adj" fmla="val 3287"/>
            </a:avLst>
          </a:prstGeom>
          <a:solidFill>
            <a:srgbClr val="045497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Embedded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AB49B-4E55-40E2-ACB0-EE02D0630040}"/>
              </a:ext>
            </a:extLst>
          </p:cNvPr>
          <p:cNvSpPr txBox="1"/>
          <p:nvPr/>
        </p:nvSpPr>
        <p:spPr>
          <a:xfrm>
            <a:off x="515990" y="1657634"/>
            <a:ext cx="2847441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LASSO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highlight>
                <a:srgbClr val="FCD90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AAA6B-F8BC-4241-83D3-1B127D77C697}"/>
              </a:ext>
            </a:extLst>
          </p:cNvPr>
          <p:cNvSpPr txBox="1"/>
          <p:nvPr/>
        </p:nvSpPr>
        <p:spPr>
          <a:xfrm>
            <a:off x="3878897" y="1657634"/>
            <a:ext cx="3376613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Logistic Regression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highlight>
                <a:srgbClr val="FCD90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7CF7E-0E09-4406-BBE4-A5DC181438E7}"/>
              </a:ext>
            </a:extLst>
          </p:cNvPr>
          <p:cNvSpPr txBox="1"/>
          <p:nvPr/>
        </p:nvSpPr>
        <p:spPr>
          <a:xfrm>
            <a:off x="7726334" y="1657634"/>
            <a:ext cx="3661334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accent5">
                    <a:lumMod val="50000"/>
                  </a:schemeClr>
                </a:solidFill>
                <a:highlight>
                  <a:srgbClr val="FCD901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Random Forest</a:t>
            </a:r>
            <a:endParaRPr lang="en-US" altLang="ko-KR" sz="1100" b="1" spc="20" dirty="0">
              <a:solidFill>
                <a:schemeClr val="accent5">
                  <a:lumMod val="50000"/>
                </a:schemeClr>
              </a:solidFill>
              <a:highlight>
                <a:srgbClr val="FCD90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383679B-F810-491E-A119-C6B9D22248FD}"/>
              </a:ext>
            </a:extLst>
          </p:cNvPr>
          <p:cNvCxnSpPr/>
          <p:nvPr/>
        </p:nvCxnSpPr>
        <p:spPr>
          <a:xfrm>
            <a:off x="3547534" y="1803992"/>
            <a:ext cx="0" cy="41594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5AB12E3-FE04-4492-8C8A-ADA93CEB23B6}"/>
              </a:ext>
            </a:extLst>
          </p:cNvPr>
          <p:cNvCxnSpPr/>
          <p:nvPr/>
        </p:nvCxnSpPr>
        <p:spPr>
          <a:xfrm>
            <a:off x="7535334" y="1786740"/>
            <a:ext cx="0" cy="41594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F67F47-A033-4B8D-A768-DC024DBBF6B7}"/>
              </a:ext>
            </a:extLst>
          </p:cNvPr>
          <p:cNvGrpSpPr/>
          <p:nvPr/>
        </p:nvGrpSpPr>
        <p:grpSpPr>
          <a:xfrm>
            <a:off x="422753" y="2181088"/>
            <a:ext cx="3202415" cy="3828685"/>
            <a:chOff x="422753" y="2181088"/>
            <a:chExt cx="3202415" cy="38286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7465DF-BD68-471C-BCB7-79E880B1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753" y="2181088"/>
              <a:ext cx="2872844" cy="3318275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BBD0CF-CBC2-4D87-A778-4BBE0BF59FCB}"/>
                </a:ext>
              </a:extLst>
            </p:cNvPr>
            <p:cNvSpPr txBox="1"/>
            <p:nvPr/>
          </p:nvSpPr>
          <p:spPr>
            <a:xfrm>
              <a:off x="729095" y="5475702"/>
              <a:ext cx="2896073" cy="53407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추출된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Feature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: 35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개</a:t>
              </a:r>
              <a:endPara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87A605-1DFB-4ACC-A443-B82654773177}"/>
              </a:ext>
            </a:extLst>
          </p:cNvPr>
          <p:cNvGrpSpPr/>
          <p:nvPr/>
        </p:nvGrpSpPr>
        <p:grpSpPr>
          <a:xfrm>
            <a:off x="3731638" y="2117412"/>
            <a:ext cx="3553428" cy="3916023"/>
            <a:chOff x="3731638" y="2117412"/>
            <a:chExt cx="3553428" cy="39160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7A400C-6753-47BF-A75D-E26070308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308" b="20268"/>
            <a:stretch/>
          </p:blipFill>
          <p:spPr>
            <a:xfrm>
              <a:off x="3731638" y="2117412"/>
              <a:ext cx="3553428" cy="6670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4F93F3C-E6DE-4809-A9D5-842E8AB1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9529" y="2946139"/>
              <a:ext cx="2377646" cy="257269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A3D13A-FF0C-48EE-B2CD-556AEAE18395}"/>
                </a:ext>
              </a:extLst>
            </p:cNvPr>
            <p:cNvSpPr txBox="1"/>
            <p:nvPr/>
          </p:nvSpPr>
          <p:spPr>
            <a:xfrm>
              <a:off x="4254621" y="5499364"/>
              <a:ext cx="2896073" cy="53407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추출된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Feature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: 10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개</a:t>
              </a:r>
              <a:endPara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172039-A9BC-47C2-935F-FECD19DB5928}"/>
              </a:ext>
            </a:extLst>
          </p:cNvPr>
          <p:cNvGrpSpPr/>
          <p:nvPr/>
        </p:nvGrpSpPr>
        <p:grpSpPr>
          <a:xfrm>
            <a:off x="7780287" y="2011577"/>
            <a:ext cx="3553428" cy="4021857"/>
            <a:chOff x="7780287" y="2011577"/>
            <a:chExt cx="3553428" cy="40218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81580B-D687-4DF4-A17E-AE73389A2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650" y="2946139"/>
              <a:ext cx="2360701" cy="257269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2D35E1-207F-4D82-985C-34F5724F3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1147" b="22252"/>
            <a:stretch/>
          </p:blipFill>
          <p:spPr>
            <a:xfrm>
              <a:off x="7780287" y="2011577"/>
              <a:ext cx="3553428" cy="762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2859B0-6F6F-4202-8B89-15F97AA2252C}"/>
                </a:ext>
              </a:extLst>
            </p:cNvPr>
            <p:cNvSpPr txBox="1"/>
            <p:nvPr/>
          </p:nvSpPr>
          <p:spPr>
            <a:xfrm>
              <a:off x="8306914" y="5499363"/>
              <a:ext cx="2896073" cy="53407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추출된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Feature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: 10</a:t>
              </a:r>
              <a:r>
                <a:rPr lang="ko-KR" altLang="en-US" sz="1700" b="1" spc="20" dirty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Wingdings" panose="05000000000000000000" pitchFamily="2" charset="2"/>
                </a:rPr>
                <a:t>개</a:t>
              </a:r>
              <a:endParaRPr lang="en-US" altLang="ko-KR" sz="1700" b="1" spc="2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A81A19-8D5C-4059-A082-0F1178B9378F}"/>
              </a:ext>
            </a:extLst>
          </p:cNvPr>
          <p:cNvSpPr txBox="1"/>
          <p:nvPr/>
        </p:nvSpPr>
        <p:spPr>
          <a:xfrm>
            <a:off x="305245" y="6038102"/>
            <a:ext cx="8466123" cy="69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4 (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경기구분기준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2,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확장기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(5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개년도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),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[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이상치 처리 방법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Dataset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에 따라 추출되는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Feature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개수 상이함 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marL="171450" indent="-1714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46351-5199-443E-8775-766DE3E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76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 6/6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01BF6D-5010-4D0E-B91E-706C7C4E2EB5}"/>
              </a:ext>
            </a:extLst>
          </p:cNvPr>
          <p:cNvSpPr txBox="1"/>
          <p:nvPr/>
        </p:nvSpPr>
        <p:spPr>
          <a:xfrm>
            <a:off x="394882" y="997294"/>
            <a:ext cx="11331451" cy="433586"/>
          </a:xfrm>
          <a:prstGeom prst="roundRect">
            <a:avLst>
              <a:gd name="adj" fmla="val 3287"/>
            </a:avLst>
          </a:prstGeom>
          <a:solidFill>
            <a:srgbClr val="045497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결과</a:t>
            </a:r>
            <a:endParaRPr lang="en-US" altLang="ko-KR" sz="1700" b="1" spc="2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CDEF7-9F24-4811-ADC0-ACCC29BA5F5A}"/>
              </a:ext>
            </a:extLst>
          </p:cNvPr>
          <p:cNvSpPr txBox="1"/>
          <p:nvPr/>
        </p:nvSpPr>
        <p:spPr>
          <a:xfrm>
            <a:off x="650342" y="1938086"/>
            <a:ext cx="8840787" cy="353944"/>
          </a:xfrm>
          <a:prstGeom prst="roundRect">
            <a:avLst>
              <a:gd name="adj" fmla="val 3853"/>
            </a:avLst>
          </a:prstGeom>
          <a:noFill/>
          <a:ln w="28575">
            <a:noFill/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Total 4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이상 선정된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최종 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Feature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</a:t>
            </a:r>
            <a:r>
              <a: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선택</a:t>
            </a:r>
            <a:endParaRPr lang="en-US" altLang="ko-KR" sz="1300" spc="2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F15C11-7A6D-43F4-815B-4DF2AEFD7A61}"/>
              </a:ext>
            </a:extLst>
          </p:cNvPr>
          <p:cNvGrpSpPr/>
          <p:nvPr/>
        </p:nvGrpSpPr>
        <p:grpSpPr>
          <a:xfrm>
            <a:off x="582612" y="2414535"/>
            <a:ext cx="4927601" cy="3389540"/>
            <a:chOff x="855132" y="2236227"/>
            <a:chExt cx="4927601" cy="33895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111532-0028-482C-BFF5-16EF435F2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9"/>
            <a:stretch/>
          </p:blipFill>
          <p:spPr>
            <a:xfrm>
              <a:off x="855132" y="2236227"/>
              <a:ext cx="4927601" cy="33895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01390B-C46C-4EEF-B667-04B10714448A}"/>
                </a:ext>
              </a:extLst>
            </p:cNvPr>
            <p:cNvSpPr txBox="1"/>
            <p:nvPr/>
          </p:nvSpPr>
          <p:spPr>
            <a:xfrm>
              <a:off x="897466" y="2303961"/>
              <a:ext cx="4832411" cy="2313040"/>
            </a:xfrm>
            <a:prstGeom prst="roundRect">
              <a:avLst>
                <a:gd name="adj" fmla="val 3832"/>
              </a:avLst>
            </a:prstGeom>
            <a:noFill/>
            <a:ln w="28575">
              <a:solidFill>
                <a:srgbClr val="FFC000"/>
              </a:solidFill>
              <a:prstDash val="sysDot"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200"/>
                </a:spcAft>
              </a:pPr>
              <a:endParaRPr lang="en-US" altLang="ko-KR" sz="11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554486-B13A-4109-B9A6-4AAF2E12C470}"/>
              </a:ext>
            </a:extLst>
          </p:cNvPr>
          <p:cNvSpPr txBox="1"/>
          <p:nvPr/>
        </p:nvSpPr>
        <p:spPr>
          <a:xfrm>
            <a:off x="582612" y="1624932"/>
            <a:ext cx="596212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500" b="1" spc="2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 </a:t>
            </a:r>
            <a:r>
              <a:rPr lang="ko-KR" altLang="en-US" sz="1500" b="1" spc="2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방법을 종합하여 최종 선택 </a:t>
            </a:r>
            <a:endParaRPr lang="en-US" altLang="ko-KR" sz="1500" b="1" spc="20" dirty="0">
              <a:solidFill>
                <a:schemeClr val="accent5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43C7E1-B957-4F4B-8F7F-C4AB899B7C66}"/>
              </a:ext>
            </a:extLst>
          </p:cNvPr>
          <p:cNvGrpSpPr/>
          <p:nvPr/>
        </p:nvGrpSpPr>
        <p:grpSpPr>
          <a:xfrm>
            <a:off x="5848881" y="2558472"/>
            <a:ext cx="4387319" cy="691247"/>
            <a:chOff x="5764212" y="1641197"/>
            <a:chExt cx="5962121" cy="6912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1A5012-B58D-4C04-9240-5B535CEF15F0}"/>
                </a:ext>
              </a:extLst>
            </p:cNvPr>
            <p:cNvSpPr txBox="1"/>
            <p:nvPr/>
          </p:nvSpPr>
          <p:spPr>
            <a:xfrm>
              <a:off x="5797853" y="1898857"/>
              <a:ext cx="5485804" cy="4335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</a:t>
              </a:r>
              <a:r>
                <a:rPr lang="ko-KR" altLang="en-US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검정 및 </a:t>
              </a:r>
              <a:r>
                <a: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VIF </a:t>
              </a:r>
              <a:r>
                <a:rPr lang="ko-KR" altLang="en-US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</a:t>
              </a:r>
              <a:r>
                <a: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선정된 </a:t>
              </a:r>
              <a:r>
                <a: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 </a:t>
              </a:r>
              <a:r>
                <a:rPr lang="ko-KR" altLang="en-US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개수 </a:t>
              </a:r>
              <a:r>
                <a:rPr lang="en-US" altLang="ko-KR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42</a:t>
              </a:r>
              <a:r>
                <a:rPr lang="ko-KR" altLang="en-US" sz="1300" spc="2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endParaRPr lang="en-US" altLang="ko-KR" sz="1300" spc="2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69EC4F-02AE-4BE6-A17A-05D6FF259AA0}"/>
                </a:ext>
              </a:extLst>
            </p:cNvPr>
            <p:cNvSpPr txBox="1"/>
            <p:nvPr/>
          </p:nvSpPr>
          <p:spPr>
            <a:xfrm>
              <a:off x="5764212" y="1641197"/>
              <a:ext cx="5962121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ko-KR" altLang="en-US" sz="1500" b="1" spc="20" dirty="0">
                  <a:solidFill>
                    <a:schemeClr val="accent5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spc="20" dirty="0">
                  <a:solidFill>
                    <a:schemeClr val="accent5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 </a:t>
              </a:r>
              <a:r>
                <a:rPr lang="ko-KR" altLang="en-US" sz="1500" b="1" spc="20" dirty="0">
                  <a:solidFill>
                    <a:schemeClr val="accent5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개수</a:t>
              </a:r>
              <a:endParaRPr lang="en-US" altLang="ko-KR" sz="1500" b="1" spc="2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60CF1E-EC5F-4759-8539-DCA00C996625}"/>
              </a:ext>
            </a:extLst>
          </p:cNvPr>
          <p:cNvSpPr txBox="1"/>
          <p:nvPr/>
        </p:nvSpPr>
        <p:spPr>
          <a:xfrm>
            <a:off x="538147" y="5822450"/>
            <a:ext cx="8466123" cy="69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삽입 자료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: Dataset 4 (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경기구분기준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2,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확장기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(5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개년도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),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[ </a:t>
            </a:r>
            <a:r>
              <a:rPr lang="ko-KR" altLang="en-US" sz="12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윈저라이징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+ Robust ]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방법 수행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latinLnBrk="0">
              <a:lnSpc>
                <a:spcPct val="110000"/>
              </a:lnSpc>
            </a:pP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이상치 처리 방법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Dataset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에 따라 추출되는 </a:t>
            </a:r>
            <a:r>
              <a:rPr lang="en-US" altLang="ko-KR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Feature </a:t>
            </a:r>
            <a:r>
              <a:rPr lang="ko-KR" altLang="en-US" sz="12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개수 상이함 </a:t>
            </a: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  <a:p>
            <a:pPr marL="171450" indent="-171450" latinLnBrk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C71C0-6C6D-4370-993C-611407C0A316}"/>
              </a:ext>
            </a:extLst>
          </p:cNvPr>
          <p:cNvSpPr txBox="1"/>
          <p:nvPr/>
        </p:nvSpPr>
        <p:spPr>
          <a:xfrm>
            <a:off x="5954317" y="3251576"/>
            <a:ext cx="1404015" cy="1670418"/>
          </a:xfrm>
          <a:prstGeom prst="roundRect">
            <a:avLst>
              <a:gd name="adj" fmla="val 3853"/>
            </a:avLst>
          </a:prstGeom>
          <a:noFill/>
          <a:ln w="28575">
            <a:noFill/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r>
              <a:rPr lang="ko-KR" altLang="en-US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r>
              <a:rPr lang="ko-KR" altLang="en-US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spc="2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3</a:t>
            </a:r>
            <a:r>
              <a:rPr lang="en-US" altLang="ko-KR" sz="10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4</a:t>
            </a:r>
            <a:r>
              <a:rPr lang="en-US" altLang="ko-KR" sz="10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5</a:t>
            </a:r>
            <a:r>
              <a:rPr lang="en-US" altLang="ko-KR" sz="10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741A9-776E-479A-91CC-3596C9C7D3A9}"/>
              </a:ext>
            </a:extLst>
          </p:cNvPr>
          <p:cNvSpPr txBox="1"/>
          <p:nvPr/>
        </p:nvSpPr>
        <p:spPr>
          <a:xfrm>
            <a:off x="7007619" y="3263151"/>
            <a:ext cx="753202" cy="1670418"/>
          </a:xfrm>
          <a:prstGeom prst="roundRect">
            <a:avLst>
              <a:gd name="adj" fmla="val 3853"/>
            </a:avLst>
          </a:prstGeom>
          <a:noFill/>
          <a:ln w="28575">
            <a:noFill/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</a:t>
            </a:r>
            <a:endParaRPr lang="en-US" altLang="ko-KR" sz="1300" b="1" spc="2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300" b="1" spc="2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</a:t>
            </a:r>
            <a:r>
              <a:rPr lang="ko-KR" altLang="en-US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300" b="1" spc="2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 </a:t>
            </a:r>
            <a:r>
              <a:rPr lang="ko-KR" altLang="en-US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300" b="1" spc="2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 </a:t>
            </a:r>
            <a:r>
              <a:rPr lang="ko-KR" altLang="en-US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300" b="1" spc="2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1DAE2B-FBFC-4B42-80B2-658C3CADE0A8}"/>
              </a:ext>
            </a:extLst>
          </p:cNvPr>
          <p:cNvSpPr txBox="1"/>
          <p:nvPr/>
        </p:nvSpPr>
        <p:spPr>
          <a:xfrm>
            <a:off x="7615859" y="3294706"/>
            <a:ext cx="3250067" cy="1670418"/>
          </a:xfrm>
          <a:prstGeom prst="roundRect">
            <a:avLst>
              <a:gd name="adj" fmla="val 3853"/>
            </a:avLst>
          </a:prstGeom>
          <a:noFill/>
          <a:ln w="28575">
            <a:noFill/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 </a:t>
            </a:r>
            <a:r>
              <a:rPr lang="ko-KR" altLang="en-US" sz="1000" spc="2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미구분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10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개년도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</a:t>
            </a:r>
            <a:endParaRPr lang="en-US" altLang="ko-KR" sz="1300" spc="2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경기국면기준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000" spc="2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7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개년도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spc="2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경기국면기준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 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3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개년도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3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경기국면기준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 </a:t>
            </a:r>
            <a:r>
              <a:rPr lang="ko-KR" altLang="en-US" sz="1000" spc="2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5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개년도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3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경기국면기준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 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 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5</a:t>
            </a:r>
            <a:r>
              <a:rPr lang="ko-KR" altLang="en-US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개년도</a:t>
            </a:r>
            <a:r>
              <a:rPr lang="en-US" altLang="ko-KR" sz="10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300" spc="2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BC8548-C9A6-4384-9AB1-D89AD119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0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 1/3</a:t>
            </a:r>
            <a:endParaRPr lang="ko-KR" altLang="en-US" sz="20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Straight Connector 33">
            <a:extLst>
              <a:ext uri="{FF2B5EF4-FFF2-40B4-BE49-F238E27FC236}">
                <a16:creationId xmlns:a16="http://schemas.microsoft.com/office/drawing/2014/main" id="{79DFE501-C798-570A-9E4E-CC515D335803}"/>
              </a:ext>
            </a:extLst>
          </p:cNvPr>
          <p:cNvCxnSpPr>
            <a:cxnSpLocks/>
          </p:cNvCxnSpPr>
          <p:nvPr/>
        </p:nvCxnSpPr>
        <p:spPr>
          <a:xfrm>
            <a:off x="745052" y="2571014"/>
            <a:ext cx="0" cy="1625910"/>
          </a:xfrm>
          <a:prstGeom prst="line">
            <a:avLst/>
          </a:prstGeom>
          <a:noFill/>
          <a:ln w="28575" cap="rnd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53783A-77C1-15DE-CF8D-585859185D0C}"/>
              </a:ext>
            </a:extLst>
          </p:cNvPr>
          <p:cNvGrpSpPr/>
          <p:nvPr/>
        </p:nvGrpSpPr>
        <p:grpSpPr>
          <a:xfrm>
            <a:off x="822187" y="2728805"/>
            <a:ext cx="2829757" cy="1400390"/>
            <a:chOff x="823409" y="963751"/>
            <a:chExt cx="5297278" cy="14003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63344-BCA9-CE84-51A8-780DF6D9DD5D}"/>
                </a:ext>
              </a:extLst>
            </p:cNvPr>
            <p:cNvSpPr txBox="1"/>
            <p:nvPr/>
          </p:nvSpPr>
          <p:spPr>
            <a:xfrm>
              <a:off x="823409" y="963751"/>
              <a:ext cx="5297278" cy="33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년 전체 </a:t>
              </a:r>
              <a:r>
                <a: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Feature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B70EBF-84D6-0E3C-B905-D1DAC7860AA9}"/>
                </a:ext>
              </a:extLst>
            </p:cNvPr>
            <p:cNvSpPr txBox="1"/>
            <p:nvPr/>
          </p:nvSpPr>
          <p:spPr>
            <a:xfrm>
              <a:off x="823409" y="1490870"/>
              <a:ext cx="5054273" cy="8732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성장성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수익성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안정성 지표가 주로 선택됨</a:t>
              </a: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200"/>
                </a:spcAft>
              </a:pP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생산성 활동성 지표는 매우 적음</a:t>
              </a: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200"/>
                </a:spcAft>
              </a:pP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962955-A373-4037-866A-2ACD18E7D312}"/>
              </a:ext>
            </a:extLst>
          </p:cNvPr>
          <p:cNvGrpSpPr/>
          <p:nvPr/>
        </p:nvGrpSpPr>
        <p:grpSpPr>
          <a:xfrm>
            <a:off x="3852335" y="1552658"/>
            <a:ext cx="7743565" cy="4770347"/>
            <a:chOff x="3852335" y="1552658"/>
            <a:chExt cx="7743565" cy="47703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44B99-EDE7-4535-B319-A8DE6085472C}"/>
                </a:ext>
              </a:extLst>
            </p:cNvPr>
            <p:cNvSpPr txBox="1"/>
            <p:nvPr/>
          </p:nvSpPr>
          <p:spPr>
            <a:xfrm>
              <a:off x="3877736" y="5915462"/>
              <a:ext cx="7314609" cy="407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300"/>
                </a:spcAft>
              </a:pP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여러 종류의 스케일링 방법으로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시도해보았으나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이후 스케일링 선택 과정을 통해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 방법으로만 모델링 수행함</a:t>
              </a:r>
              <a:endPara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</a:pP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선택된 방법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윈저라이징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Robust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스케일링 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4E7EC2-2AA2-4A92-BD41-96B2BDFF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335" y="1552658"/>
              <a:ext cx="7743565" cy="435788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BBAE81-C6AE-429B-85DD-FE88F1AC888E}"/>
              </a:ext>
            </a:extLst>
          </p:cNvPr>
          <p:cNvSpPr txBox="1"/>
          <p:nvPr/>
        </p:nvSpPr>
        <p:spPr>
          <a:xfrm>
            <a:off x="353684" y="964396"/>
            <a:ext cx="11499646" cy="433586"/>
          </a:xfrm>
          <a:prstGeom prst="roundRect">
            <a:avLst>
              <a:gd name="adj" fmla="val 3287"/>
            </a:avLst>
          </a:prstGeom>
          <a:solidFill>
            <a:srgbClr val="002060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1) General data (2011</a:t>
            </a: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2020</a:t>
            </a: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23F31C8-92CD-441B-81A0-B0E5E51E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1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D4E9490-4A66-4851-B7BF-404F5E5AD71D}"/>
              </a:ext>
            </a:extLst>
          </p:cNvPr>
          <p:cNvSpPr txBox="1"/>
          <p:nvPr/>
        </p:nvSpPr>
        <p:spPr>
          <a:xfrm>
            <a:off x="581483" y="1451406"/>
            <a:ext cx="2236404" cy="103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노력해서 찾다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찾아내다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’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의 의미를 지닌 라틴어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노력을 담아 부실기업을 찾아내고자 하는 의지를 담은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팀명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241C3-3828-455E-89E6-7F9089FE835B}"/>
              </a:ext>
            </a:extLst>
          </p:cNvPr>
          <p:cNvSpPr txBox="1"/>
          <p:nvPr/>
        </p:nvSpPr>
        <p:spPr>
          <a:xfrm>
            <a:off x="476882" y="552827"/>
            <a:ext cx="2347957" cy="898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latinLnBrk="0">
              <a:lnSpc>
                <a:spcPct val="110000"/>
              </a:lnSpc>
            </a:pPr>
            <a:r>
              <a:rPr lang="en-US" altLang="ko-KR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la-Latn" altLang="ko-KR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uæro</a:t>
            </a:r>
            <a:endParaRPr lang="id-ID" altLang="ko-KR" sz="5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EEC36-AD28-4122-BA1D-31AE658BAFEA}"/>
              </a:ext>
            </a:extLst>
          </p:cNvPr>
          <p:cNvSpPr txBox="1"/>
          <p:nvPr/>
        </p:nvSpPr>
        <p:spPr>
          <a:xfrm>
            <a:off x="3297909" y="4254052"/>
            <a:ext cx="135875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팀장 </a:t>
            </a:r>
            <a:r>
              <a: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|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도메인 전문가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3531A06-96F1-4F3D-8747-A578FF41C50A}"/>
              </a:ext>
            </a:extLst>
          </p:cNvPr>
          <p:cNvCxnSpPr>
            <a:cxnSpLocks/>
          </p:cNvCxnSpPr>
          <p:nvPr/>
        </p:nvCxnSpPr>
        <p:spPr>
          <a:xfrm>
            <a:off x="3297909" y="4556679"/>
            <a:ext cx="1581747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1114A6-C4D1-4592-A499-25913668E301}"/>
              </a:ext>
            </a:extLst>
          </p:cNvPr>
          <p:cNvSpPr txBox="1"/>
          <p:nvPr/>
        </p:nvSpPr>
        <p:spPr>
          <a:xfrm>
            <a:off x="3297909" y="4646458"/>
            <a:ext cx="1863663" cy="9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dirty="0"/>
              <a:t>프로젝트 총괄</a:t>
            </a:r>
            <a:endParaRPr lang="en-US" altLang="ko-KR" dirty="0"/>
          </a:p>
          <a:p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경영 인사이트 도출</a:t>
            </a:r>
            <a:endParaRPr lang="en-US" altLang="ko-KR" dirty="0"/>
          </a:p>
          <a:p>
            <a:r>
              <a:rPr lang="ko-KR" altLang="en-US" dirty="0"/>
              <a:t>정형 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수행</a:t>
            </a:r>
            <a:endParaRPr lang="id-ID" altLang="ko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C8A717-A40F-48AF-9880-A511B224A62B}"/>
              </a:ext>
            </a:extLst>
          </p:cNvPr>
          <p:cNvSpPr txBox="1"/>
          <p:nvPr/>
        </p:nvSpPr>
        <p:spPr>
          <a:xfrm>
            <a:off x="5398273" y="4254052"/>
            <a:ext cx="135875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프로그래밍  전문가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61D939A-B64C-4B29-BE92-31DACC694155}"/>
              </a:ext>
            </a:extLst>
          </p:cNvPr>
          <p:cNvCxnSpPr>
            <a:cxnSpLocks/>
          </p:cNvCxnSpPr>
          <p:nvPr/>
        </p:nvCxnSpPr>
        <p:spPr>
          <a:xfrm>
            <a:off x="5398273" y="4556679"/>
            <a:ext cx="1581747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CC9D05-FBEC-4DF0-B20D-353CAE485F4C}"/>
              </a:ext>
            </a:extLst>
          </p:cNvPr>
          <p:cNvSpPr txBox="1"/>
          <p:nvPr/>
        </p:nvSpPr>
        <p:spPr>
          <a:xfrm>
            <a:off x="5398273" y="4646458"/>
            <a:ext cx="1863663" cy="9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프로그래밍 총괄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모델링 인사이트 도출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정형 데이터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전처리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머신러닝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수행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792995-D4F3-4C52-B291-FD43C8D2E2A8}"/>
              </a:ext>
            </a:extLst>
          </p:cNvPr>
          <p:cNvSpPr txBox="1"/>
          <p:nvPr/>
        </p:nvSpPr>
        <p:spPr>
          <a:xfrm>
            <a:off x="7498636" y="4254052"/>
            <a:ext cx="121356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프로그래밍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1381C2-0C9B-4004-B368-F0DA8FCC09F2}"/>
              </a:ext>
            </a:extLst>
          </p:cNvPr>
          <p:cNvCxnSpPr>
            <a:cxnSpLocks/>
          </p:cNvCxnSpPr>
          <p:nvPr/>
        </p:nvCxnSpPr>
        <p:spPr>
          <a:xfrm>
            <a:off x="7498636" y="4556679"/>
            <a:ext cx="1581747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3BE000-F019-4667-8244-65C556465EF6}"/>
              </a:ext>
            </a:extLst>
          </p:cNvPr>
          <p:cNvSpPr txBox="1"/>
          <p:nvPr/>
        </p:nvSpPr>
        <p:spPr>
          <a:xfrm>
            <a:off x="7498636" y="4646458"/>
            <a:ext cx="1863663" cy="702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주제 관련 자료 수집 및 정리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정형 데이터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전처리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머신러닝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수행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6B8C656-31BE-4DB8-9698-66CC5C876779}"/>
              </a:ext>
            </a:extLst>
          </p:cNvPr>
          <p:cNvGrpSpPr/>
          <p:nvPr/>
        </p:nvGrpSpPr>
        <p:grpSpPr>
          <a:xfrm>
            <a:off x="3297909" y="3979612"/>
            <a:ext cx="7217688" cy="259943"/>
            <a:chOff x="3297909" y="3979612"/>
            <a:chExt cx="7217688" cy="2599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DCA952-329C-47BC-880C-FF2CC6599259}"/>
                </a:ext>
              </a:extLst>
            </p:cNvPr>
            <p:cNvSpPr txBox="1"/>
            <p:nvPr/>
          </p:nvSpPr>
          <p:spPr>
            <a:xfrm>
              <a:off x="3297909" y="3979612"/>
              <a:ext cx="861791" cy="25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ExtraBold" panose="02000903000000020004" pitchFamily="2" charset="-127"/>
                </a:rPr>
                <a:t>정희도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2931D6-4EAC-4144-AB44-2687822A08DB}"/>
                </a:ext>
              </a:extLst>
            </p:cNvPr>
            <p:cNvSpPr txBox="1"/>
            <p:nvPr/>
          </p:nvSpPr>
          <p:spPr>
            <a:xfrm>
              <a:off x="5398273" y="3979612"/>
              <a:ext cx="861791" cy="25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Medium" panose="02000603000000020004" pitchFamily="2" charset="-127"/>
                </a:rPr>
                <a:t>김중헌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43D125-23D1-459B-B8F1-939528C96707}"/>
                </a:ext>
              </a:extLst>
            </p:cNvPr>
            <p:cNvSpPr txBox="1"/>
            <p:nvPr/>
          </p:nvSpPr>
          <p:spPr>
            <a:xfrm>
              <a:off x="7498636" y="3979612"/>
              <a:ext cx="861791" cy="25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ExtraBold" panose="02000903000000020004" pitchFamily="2" charset="-127"/>
                </a:rPr>
                <a:t>전수빈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4A1FE9-BB6E-4EDB-B033-59C7E14A25C5}"/>
                </a:ext>
              </a:extLst>
            </p:cNvPr>
            <p:cNvSpPr txBox="1"/>
            <p:nvPr/>
          </p:nvSpPr>
          <p:spPr>
            <a:xfrm>
              <a:off x="9653806" y="3979612"/>
              <a:ext cx="861791" cy="259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6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Pretendard ExtraBold" panose="02000903000000020004" pitchFamily="2" charset="-127"/>
                </a:rPr>
                <a:t>전진영</a:t>
              </a:r>
              <a:endParaRPr lang="id-ID" altLang="ko-KR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D0648A6-920C-46A4-8EE2-49A9F68B2150}"/>
              </a:ext>
            </a:extLst>
          </p:cNvPr>
          <p:cNvSpPr txBox="1"/>
          <p:nvPr/>
        </p:nvSpPr>
        <p:spPr>
          <a:xfrm>
            <a:off x="9653806" y="4254052"/>
            <a:ext cx="1477638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데이터 관리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시각화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A223D7A-F013-44B4-A0BD-13C07B7D0143}"/>
              </a:ext>
            </a:extLst>
          </p:cNvPr>
          <p:cNvCxnSpPr>
            <a:cxnSpLocks/>
          </p:cNvCxnSpPr>
          <p:nvPr/>
        </p:nvCxnSpPr>
        <p:spPr>
          <a:xfrm>
            <a:off x="9653806" y="4556679"/>
            <a:ext cx="1581747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0C6AC4B-7331-476E-9308-D8DAA88EDEEE}"/>
              </a:ext>
            </a:extLst>
          </p:cNvPr>
          <p:cNvSpPr txBox="1"/>
          <p:nvPr/>
        </p:nvSpPr>
        <p:spPr>
          <a:xfrm>
            <a:off x="9653806" y="4646458"/>
            <a:ext cx="1863663" cy="9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데이터 검증 및 분석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정형 데이터 </a:t>
            </a: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머신러닝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rPr>
              <a:t> 수행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621D7B7-E7D1-48F1-950E-07B03E01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0"/>
          <a:stretch/>
        </p:blipFill>
        <p:spPr>
          <a:xfrm>
            <a:off x="7519266" y="1553052"/>
            <a:ext cx="1778591" cy="198720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3F5AFC-DB12-4630-98A9-05A8A5C23EF8}"/>
              </a:ext>
            </a:extLst>
          </p:cNvPr>
          <p:cNvSpPr/>
          <p:nvPr/>
        </p:nvSpPr>
        <p:spPr>
          <a:xfrm>
            <a:off x="3261925" y="1485444"/>
            <a:ext cx="1863664" cy="205782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54A8A51-8C8D-4E58-8FA1-D721519472F6}"/>
              </a:ext>
            </a:extLst>
          </p:cNvPr>
          <p:cNvSpPr/>
          <p:nvPr/>
        </p:nvSpPr>
        <p:spPr>
          <a:xfrm>
            <a:off x="5341656" y="1485444"/>
            <a:ext cx="1863664" cy="205782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B50344-B7A1-426E-A25B-EA1066EE59A2}"/>
              </a:ext>
            </a:extLst>
          </p:cNvPr>
          <p:cNvSpPr/>
          <p:nvPr/>
        </p:nvSpPr>
        <p:spPr>
          <a:xfrm>
            <a:off x="7498636" y="1485444"/>
            <a:ext cx="1863664" cy="205782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BBED0E-EBDB-4CCE-8C3A-D36D9531437B}"/>
              </a:ext>
            </a:extLst>
          </p:cNvPr>
          <p:cNvSpPr/>
          <p:nvPr/>
        </p:nvSpPr>
        <p:spPr>
          <a:xfrm>
            <a:off x="9580153" y="1485444"/>
            <a:ext cx="1863664" cy="205782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B4D3489-96CB-47E7-A213-802DD507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39" y="1627930"/>
            <a:ext cx="1528359" cy="1908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D8D6E9E-AEDA-4E79-8949-3045F0EFB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-4199" r="874" b="41812"/>
          <a:stretch/>
        </p:blipFill>
        <p:spPr>
          <a:xfrm>
            <a:off x="5469238" y="1569379"/>
            <a:ext cx="1703425" cy="196655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E7091F4-BC92-49B9-89FE-0DBE44B03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651419"/>
            <a:ext cx="1676490" cy="188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0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CF7676-5B37-4486-A499-3C93A7DC4826}"/>
              </a:ext>
            </a:extLst>
          </p:cNvPr>
          <p:cNvGrpSpPr/>
          <p:nvPr/>
        </p:nvGrpSpPr>
        <p:grpSpPr>
          <a:xfrm>
            <a:off x="507061" y="2203825"/>
            <a:ext cx="3989088" cy="3619767"/>
            <a:chOff x="702317" y="1953081"/>
            <a:chExt cx="3793480" cy="3619767"/>
          </a:xfrm>
        </p:grpSpPr>
        <p:cxnSp>
          <p:nvCxnSpPr>
            <p:cNvPr id="6" name="Straight Connector 33">
              <a:extLst>
                <a:ext uri="{FF2B5EF4-FFF2-40B4-BE49-F238E27FC236}">
                  <a16:creationId xmlns:a16="http://schemas.microsoft.com/office/drawing/2014/main" id="{A41B9084-8F89-F887-BAD9-32DFFBBF389E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7" y="1953081"/>
              <a:ext cx="0" cy="3231749"/>
            </a:xfrm>
            <a:prstGeom prst="line">
              <a:avLst/>
            </a:prstGeom>
            <a:noFill/>
            <a:ln w="28575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67EE806-AD28-4FC4-88C0-0C5A70053645}"/>
                </a:ext>
              </a:extLst>
            </p:cNvPr>
            <p:cNvGrpSpPr/>
            <p:nvPr/>
          </p:nvGrpSpPr>
          <p:grpSpPr>
            <a:xfrm>
              <a:off x="812690" y="2057910"/>
              <a:ext cx="2829757" cy="711754"/>
              <a:chOff x="812690" y="2134111"/>
              <a:chExt cx="2829757" cy="7117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B286A9-D4EE-1A74-B522-4AB32F3C2154}"/>
                  </a:ext>
                </a:extLst>
              </p:cNvPr>
              <p:cNvSpPr txBox="1"/>
              <p:nvPr/>
            </p:nvSpPr>
            <p:spPr>
              <a:xfrm>
                <a:off x="812690" y="2134111"/>
                <a:ext cx="2829757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공통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Feature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C6D3C-2FD0-8CB6-C2B5-D48D8DB0F227}"/>
                  </a:ext>
                </a:extLst>
              </p:cNvPr>
              <p:cNvSpPr txBox="1"/>
              <p:nvPr/>
            </p:nvSpPr>
            <p:spPr>
              <a:xfrm>
                <a:off x="812690" y="2414934"/>
                <a:ext cx="2464201" cy="43093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성장성과 안정성 지표에 초점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5DFA2A-5551-4EAC-BCF3-1A4D9A3A8C47}"/>
                </a:ext>
              </a:extLst>
            </p:cNvPr>
            <p:cNvGrpSpPr/>
            <p:nvPr/>
          </p:nvGrpSpPr>
          <p:grpSpPr>
            <a:xfrm>
              <a:off x="812688" y="2971463"/>
              <a:ext cx="3683109" cy="1345132"/>
              <a:chOff x="812688" y="2930533"/>
              <a:chExt cx="3683109" cy="13451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D8B9B-138D-9310-8F99-B037D81DF768}"/>
                  </a:ext>
                </a:extLst>
              </p:cNvPr>
              <p:cNvSpPr txBox="1"/>
              <p:nvPr/>
            </p:nvSpPr>
            <p:spPr>
              <a:xfrm>
                <a:off x="812691" y="2930533"/>
                <a:ext cx="2304838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 err="1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확장기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기준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1 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(7</a:t>
                </a:r>
                <a:r>
                  <a:rPr lang="ko-KR" altLang="en-US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개년도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)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F0E7F2-A14B-443F-6684-D937A25B0D92}"/>
                  </a:ext>
                </a:extLst>
              </p:cNvPr>
              <p:cNvSpPr txBox="1"/>
              <p:nvPr/>
            </p:nvSpPr>
            <p:spPr>
              <a:xfrm>
                <a:off x="812688" y="3212924"/>
                <a:ext cx="3683109" cy="106274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확장기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기간이 긴 경우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자기자본의 확충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및 주당 수익성 관련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feature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중시되는 양상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A4B35F-D461-4C3D-85BA-F162EF141055}"/>
                </a:ext>
              </a:extLst>
            </p:cNvPr>
            <p:cNvGrpSpPr/>
            <p:nvPr/>
          </p:nvGrpSpPr>
          <p:grpSpPr>
            <a:xfrm>
              <a:off x="812688" y="4258463"/>
              <a:ext cx="3352908" cy="1314385"/>
              <a:chOff x="812688" y="3987525"/>
              <a:chExt cx="3352908" cy="131438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89FC9-3E1C-160F-B462-8A52173DFB97}"/>
                  </a:ext>
                </a:extLst>
              </p:cNvPr>
              <p:cNvSpPr txBox="1"/>
              <p:nvPr/>
            </p:nvSpPr>
            <p:spPr>
              <a:xfrm>
                <a:off x="812688" y="3987525"/>
                <a:ext cx="2829757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 err="1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CB6A2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확장기</a:t>
                </a: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CB6A2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 기준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CB6A2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2 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(5</a:t>
                </a:r>
                <a:r>
                  <a:rPr lang="ko-KR" altLang="en-US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개년도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CAFA6F-E758-08F4-1B7E-A59C399C5854}"/>
                  </a:ext>
                </a:extLst>
              </p:cNvPr>
              <p:cNvSpPr txBox="1"/>
              <p:nvPr/>
            </p:nvSpPr>
            <p:spPr>
              <a:xfrm>
                <a:off x="812689" y="4309714"/>
                <a:ext cx="3352907" cy="9921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수익 자체보다 수익에 대한 유보 정도와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타인자본의 활용도가 중시되는 양상을 보임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097967-D86E-4726-8133-BBF435BE3495}"/>
              </a:ext>
            </a:extLst>
          </p:cNvPr>
          <p:cNvSpPr txBox="1"/>
          <p:nvPr/>
        </p:nvSpPr>
        <p:spPr>
          <a:xfrm>
            <a:off x="353684" y="964396"/>
            <a:ext cx="11499646" cy="433586"/>
          </a:xfrm>
          <a:prstGeom prst="roundRect">
            <a:avLst>
              <a:gd name="adj" fmla="val 3287"/>
            </a:avLst>
          </a:prstGeom>
          <a:solidFill>
            <a:srgbClr val="002060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2, 4) </a:t>
            </a: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경기순환국면 </a:t>
            </a:r>
            <a:r>
              <a:rPr lang="ko-KR" altLang="en-US" sz="1700" b="1" spc="2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확장기</a:t>
            </a: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기준 </a:t>
            </a: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8C75D8-0381-416F-AB70-9DEE333600DB}"/>
              </a:ext>
            </a:extLst>
          </p:cNvPr>
          <p:cNvSpPr/>
          <p:nvPr/>
        </p:nvSpPr>
        <p:spPr>
          <a:xfrm>
            <a:off x="7385525" y="1454479"/>
            <a:ext cx="4341744" cy="6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Aft>
                <a:spcPts val="200"/>
              </a:spcAft>
            </a:pPr>
            <a:r>
              <a:rPr lang="ko-KR" altLang="en-US" sz="1000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경기국면구분 기준 </a:t>
            </a:r>
            <a:r>
              <a:rPr lang="en-US" altLang="ko-KR" sz="1000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1, 2 </a:t>
            </a:r>
            <a:r>
              <a:rPr lang="ko-KR" altLang="en-US" sz="1000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모두 선택된 </a:t>
            </a:r>
            <a:r>
              <a:rPr lang="en-US" altLang="ko-KR" sz="1000" b="1" spc="2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00000"/>
              </a:lnSpc>
              <a:spcAft>
                <a:spcPts val="300"/>
              </a:spcAft>
            </a:pPr>
            <a:r>
              <a:rPr lang="ko-KR" altLang="en-US" sz="1000" spc="2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경기국면구분 기준</a:t>
            </a:r>
            <a:r>
              <a:rPr lang="en-US" altLang="ko-KR" sz="1000" spc="2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000" spc="2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에서만 선택된 </a:t>
            </a:r>
            <a:r>
              <a:rPr lang="en-US" altLang="ko-KR" sz="1000" spc="2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spcAft>
                <a:spcPts val="200"/>
              </a:spcAft>
            </a:pPr>
            <a:r>
              <a:rPr lang="ko-KR" altLang="en-US" sz="1000" spc="2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경기국면구분 기준</a:t>
            </a:r>
            <a:r>
              <a:rPr lang="en-US" altLang="ko-KR" sz="1000" spc="2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000" spc="2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에서만 선택된 </a:t>
            </a:r>
            <a:r>
              <a:rPr lang="en-US" altLang="ko-KR" sz="1000" spc="2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82D72-AEF2-4165-B79B-AF7A2268AB60}"/>
              </a:ext>
            </a:extLst>
          </p:cNvPr>
          <p:cNvSpPr txBox="1"/>
          <p:nvPr/>
        </p:nvSpPr>
        <p:spPr>
          <a:xfrm>
            <a:off x="4521216" y="5970869"/>
            <a:ext cx="6925807" cy="433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종류의 스케일링 방법으로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시도해보았으나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스케일링 선택 과정을 통해 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방법으로만 모델링 수행함</a:t>
            </a:r>
            <a:endParaRPr lang="en-US" altLang="ko-KR" sz="1100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선택된 방법 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윈저라이징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Robust </a:t>
            </a:r>
            <a:r>
              <a:rPr lang="ko-KR" altLang="en-US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스케일링  </a:t>
            </a:r>
            <a:r>
              <a: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F32C60-1734-4740-818E-2929BBD41171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 2/3</a:t>
            </a:r>
            <a:endParaRPr lang="ko-KR" altLang="en-US" sz="20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4803FC-0A95-462C-B2E4-DAE12306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49" y="2030159"/>
            <a:ext cx="7255270" cy="3940812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558EFD88-C57E-4544-8555-2256BAF59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4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922B0E-AEC4-4DE0-8730-EA56A9C6553C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 3/3</a:t>
            </a:r>
            <a:endParaRPr lang="ko-KR" altLang="en-US" sz="20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3A12BB-5AE2-42A7-A702-208B7388C73A}"/>
              </a:ext>
            </a:extLst>
          </p:cNvPr>
          <p:cNvGrpSpPr/>
          <p:nvPr/>
        </p:nvGrpSpPr>
        <p:grpSpPr>
          <a:xfrm>
            <a:off x="4406300" y="1412144"/>
            <a:ext cx="7418226" cy="5075396"/>
            <a:chOff x="4393712" y="1412144"/>
            <a:chExt cx="7418226" cy="50753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C1CD3B-6525-4FF3-A443-DB0A990D30C6}"/>
                </a:ext>
              </a:extLst>
            </p:cNvPr>
            <p:cNvSpPr txBox="1"/>
            <p:nvPr/>
          </p:nvSpPr>
          <p:spPr>
            <a:xfrm>
              <a:off x="4412277" y="6053954"/>
              <a:ext cx="7399661" cy="4335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300"/>
                </a:spcAft>
              </a:pP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여러 종류의 스케일링 방법으로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시도해보았으나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이후 스케일링 선택 과정을 통해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 방법으로만 모델링 수행함</a:t>
              </a:r>
              <a:endParaRPr lang="en-US" altLang="ko-KR" sz="1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</a:pP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선택된 방법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윈저라이징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Robust </a:t>
              </a:r>
              <a:r>
                <a:rPr lang="ko-KR" altLang="en-US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스케일링  </a:t>
              </a:r>
              <a:r>
                <a:rPr lang="en-US" altLang="ko-KR" sz="11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68BF3F8-A88C-4E39-9682-34DBEFEC7507}"/>
                </a:ext>
              </a:extLst>
            </p:cNvPr>
            <p:cNvSpPr/>
            <p:nvPr/>
          </p:nvSpPr>
          <p:spPr>
            <a:xfrm>
              <a:off x="7272332" y="1412144"/>
              <a:ext cx="4341744" cy="618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  <a:spcAft>
                  <a:spcPts val="200"/>
                </a:spcAft>
              </a:pPr>
              <a:r>
                <a:rPr lang="ko-KR" altLang="en-US" sz="1000" b="1" spc="2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경기국면구분 기준 </a:t>
              </a:r>
              <a:r>
                <a:rPr lang="en-US" altLang="ko-KR" sz="1000" b="1" spc="2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1, 2 </a:t>
              </a:r>
              <a:r>
                <a:rPr lang="ko-KR" altLang="en-US" sz="1000" b="1" spc="2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모두 선택된 </a:t>
              </a:r>
              <a:r>
                <a:rPr lang="en-US" altLang="ko-KR" sz="1000" b="1" spc="2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lnSpc>
                  <a:spcPct val="100000"/>
                </a:lnSpc>
                <a:spcAft>
                  <a:spcPts val="300"/>
                </a:spcAft>
              </a:pPr>
              <a:r>
                <a:rPr lang="ko-KR" altLang="en-US" sz="1000" spc="2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경기국면구분 기준</a:t>
              </a:r>
              <a:r>
                <a:rPr lang="en-US" altLang="ko-KR" sz="1000" spc="2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000" spc="2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에서만 선택된 </a:t>
              </a:r>
              <a:r>
                <a:rPr lang="en-US" altLang="ko-KR" sz="1000" spc="2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000" spc="2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경기국면구분 기준</a:t>
              </a:r>
              <a:r>
                <a:rPr lang="en-US" altLang="ko-KR" sz="1000" spc="2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</a:t>
              </a:r>
              <a:r>
                <a:rPr lang="ko-KR" altLang="en-US" sz="1000" spc="2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에서만 선택된 </a:t>
              </a:r>
              <a:r>
                <a:rPr lang="en-US" altLang="ko-KR" sz="1000" spc="2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6209EB0-808A-4D03-90E9-5748366C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3712" y="2030262"/>
              <a:ext cx="7223771" cy="401154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766743-A41D-4202-89C1-66B64E886A8D}"/>
              </a:ext>
            </a:extLst>
          </p:cNvPr>
          <p:cNvGrpSpPr/>
          <p:nvPr/>
        </p:nvGrpSpPr>
        <p:grpSpPr>
          <a:xfrm>
            <a:off x="680462" y="2328084"/>
            <a:ext cx="3552867" cy="3415898"/>
            <a:chOff x="417996" y="1839720"/>
            <a:chExt cx="3552867" cy="3415898"/>
          </a:xfrm>
        </p:grpSpPr>
        <p:cxnSp>
          <p:nvCxnSpPr>
            <p:cNvPr id="20" name="Straight Connector 33">
              <a:extLst>
                <a:ext uri="{FF2B5EF4-FFF2-40B4-BE49-F238E27FC236}">
                  <a16:creationId xmlns:a16="http://schemas.microsoft.com/office/drawing/2014/main" id="{D490E837-CE99-02FA-FC07-703EC85A56DF}"/>
                </a:ext>
              </a:extLst>
            </p:cNvPr>
            <p:cNvCxnSpPr>
              <a:cxnSpLocks/>
            </p:cNvCxnSpPr>
            <p:nvPr/>
          </p:nvCxnSpPr>
          <p:spPr>
            <a:xfrm>
              <a:off x="417996" y="1918952"/>
              <a:ext cx="0" cy="3103765"/>
            </a:xfrm>
            <a:prstGeom prst="line">
              <a:avLst/>
            </a:prstGeom>
            <a:noFill/>
            <a:ln w="28575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C98BD-328D-4399-9548-A51AF3A894E8}"/>
                </a:ext>
              </a:extLst>
            </p:cNvPr>
            <p:cNvGrpSpPr/>
            <p:nvPr/>
          </p:nvGrpSpPr>
          <p:grpSpPr>
            <a:xfrm>
              <a:off x="528375" y="2626019"/>
              <a:ext cx="3442488" cy="1447865"/>
              <a:chOff x="528375" y="2614094"/>
              <a:chExt cx="3442488" cy="144786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EDBB5-8C48-2774-BEED-E7A6B7C092C9}"/>
                  </a:ext>
                </a:extLst>
              </p:cNvPr>
              <p:cNvSpPr txBox="1"/>
              <p:nvPr/>
            </p:nvSpPr>
            <p:spPr>
              <a:xfrm>
                <a:off x="528377" y="2614094"/>
                <a:ext cx="2304838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수축기 기준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B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1 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(3</a:t>
                </a:r>
                <a:r>
                  <a:rPr lang="ko-KR" altLang="en-US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개년도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9E0A05-55BC-7B82-2B24-8CD5EBFF820E}"/>
                  </a:ext>
                </a:extLst>
              </p:cNvPr>
              <p:cNvSpPr txBox="1"/>
              <p:nvPr/>
            </p:nvSpPr>
            <p:spPr>
              <a:xfrm>
                <a:off x="528375" y="2950149"/>
                <a:ext cx="3442488" cy="11118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수축기가 짧은 경우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재무구조 건전성과 관련한 수익에 포커스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기업 경영의 능률도 포함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9EE5A4E-F114-4896-812A-4B9C55097D97}"/>
                </a:ext>
              </a:extLst>
            </p:cNvPr>
            <p:cNvGrpSpPr/>
            <p:nvPr/>
          </p:nvGrpSpPr>
          <p:grpSpPr>
            <a:xfrm>
              <a:off x="528375" y="3936936"/>
              <a:ext cx="2829757" cy="1318682"/>
              <a:chOff x="528376" y="4309469"/>
              <a:chExt cx="2829757" cy="131868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985B3-F010-ECF6-637D-03E77FA2CCA0}"/>
                  </a:ext>
                </a:extLst>
              </p:cNvPr>
              <p:cNvSpPr txBox="1"/>
              <p:nvPr/>
            </p:nvSpPr>
            <p:spPr>
              <a:xfrm>
                <a:off x="528376" y="4309469"/>
                <a:ext cx="2829757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CB6A2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수축기 기준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CB6A2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2 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(5</a:t>
                </a:r>
                <a:r>
                  <a:rPr lang="ko-KR" altLang="en-US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개년도</a:t>
                </a:r>
                <a:r>
                  <a:rPr lang="en-US" altLang="ko-KR" sz="11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B26A196-690A-2055-4956-53A18EFE96B2}"/>
                  </a:ext>
                </a:extLst>
              </p:cNvPr>
              <p:cNvSpPr txBox="1"/>
              <p:nvPr/>
            </p:nvSpPr>
            <p:spPr>
              <a:xfrm>
                <a:off x="528376" y="4645524"/>
                <a:ext cx="2726658" cy="98262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수축기가 긴 경우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보유 자본 대비 수익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고려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3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생산성을 크게 고려하지 않음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47E53B7-5886-4F8C-8879-AF22FE1DB064}"/>
                </a:ext>
              </a:extLst>
            </p:cNvPr>
            <p:cNvGrpSpPr/>
            <p:nvPr/>
          </p:nvGrpSpPr>
          <p:grpSpPr>
            <a:xfrm>
              <a:off x="519102" y="1839720"/>
              <a:ext cx="2829757" cy="703109"/>
              <a:chOff x="519102" y="1839720"/>
              <a:chExt cx="2829757" cy="70310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988D1C-429D-C421-0EE3-5814A2CD815C}"/>
                  </a:ext>
                </a:extLst>
              </p:cNvPr>
              <p:cNvSpPr txBox="1"/>
              <p:nvPr/>
            </p:nvSpPr>
            <p:spPr>
              <a:xfrm>
                <a:off x="528376" y="2168131"/>
                <a:ext cx="2464201" cy="37469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성장성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수익성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안정성에 초점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F401CA-9CD6-4430-B143-30966084FDED}"/>
                  </a:ext>
                </a:extLst>
              </p:cNvPr>
              <p:cNvSpPr txBox="1"/>
              <p:nvPr/>
            </p:nvSpPr>
            <p:spPr>
              <a:xfrm>
                <a:off x="519102" y="1839720"/>
                <a:ext cx="2829757" cy="33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공통 </a:t>
                </a:r>
                <a:r>
                  <a:rPr lang="en-US" altLang="ko-KR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Feature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391719-0C21-4FA5-ACDA-E291BF5634C3}"/>
              </a:ext>
            </a:extLst>
          </p:cNvPr>
          <p:cNvSpPr txBox="1"/>
          <p:nvPr/>
        </p:nvSpPr>
        <p:spPr>
          <a:xfrm>
            <a:off x="353684" y="964396"/>
            <a:ext cx="11499646" cy="433586"/>
          </a:xfrm>
          <a:prstGeom prst="roundRect">
            <a:avLst>
              <a:gd name="adj" fmla="val 3287"/>
            </a:avLst>
          </a:prstGeom>
          <a:solidFill>
            <a:srgbClr val="002060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3, 5) </a:t>
            </a:r>
            <a:r>
              <a:rPr lang="ko-KR" altLang="en-US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경기순환국면 수축기 </a:t>
            </a:r>
            <a:r>
              <a:rPr lang="en-US" altLang="ko-KR" sz="1700" b="1" spc="2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1, 2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765D35C-6C1C-43ED-8FFF-F2AA506C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10016068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스케일링 방법 선택 과정</a:t>
            </a:r>
            <a:endParaRPr lang="ko-KR" altLang="en-US" sz="2500" dirty="0">
              <a:solidFill>
                <a:srgbClr val="045497"/>
              </a:solidFill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E68E22-E12F-49B3-B7A8-EC6B20C2FE3B}"/>
              </a:ext>
            </a:extLst>
          </p:cNvPr>
          <p:cNvGrpSpPr/>
          <p:nvPr/>
        </p:nvGrpSpPr>
        <p:grpSpPr>
          <a:xfrm>
            <a:off x="539523" y="2685098"/>
            <a:ext cx="5158415" cy="1101778"/>
            <a:chOff x="732979" y="1719527"/>
            <a:chExt cx="5158415" cy="300115"/>
          </a:xfrm>
        </p:grpSpPr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707F7A59-DE29-4EA5-89F2-361CF6A5C21B}"/>
                </a:ext>
              </a:extLst>
            </p:cNvPr>
            <p:cNvCxnSpPr>
              <a:cxnSpLocks/>
            </p:cNvCxnSpPr>
            <p:nvPr/>
          </p:nvCxnSpPr>
          <p:spPr>
            <a:xfrm>
              <a:off x="732979" y="1719527"/>
              <a:ext cx="0" cy="300115"/>
            </a:xfrm>
            <a:prstGeom prst="line">
              <a:avLst/>
            </a:prstGeom>
            <a:noFill/>
            <a:ln w="28575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5CCA68-4EAD-45AD-B796-F3EAB50DE0EA}"/>
                </a:ext>
              </a:extLst>
            </p:cNvPr>
            <p:cNvGrpSpPr/>
            <p:nvPr/>
          </p:nvGrpSpPr>
          <p:grpSpPr>
            <a:xfrm>
              <a:off x="773018" y="1727936"/>
              <a:ext cx="5118376" cy="287492"/>
              <a:chOff x="773018" y="1727936"/>
              <a:chExt cx="5118376" cy="28749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3C545-5729-4747-9FD0-A8893446640D}"/>
                  </a:ext>
                </a:extLst>
              </p:cNvPr>
              <p:cNvSpPr txBox="1"/>
              <p:nvPr/>
            </p:nvSpPr>
            <p:spPr>
              <a:xfrm>
                <a:off x="773018" y="1727936"/>
                <a:ext cx="3628170" cy="9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rPr>
                  <a:t>최적의 스케일링 방법 찾기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95C251-DA78-488F-9F5D-F8AD689A74D7}"/>
                  </a:ext>
                </a:extLst>
              </p:cNvPr>
              <p:cNvSpPr txBox="1"/>
              <p:nvPr/>
            </p:nvSpPr>
            <p:spPr>
              <a:xfrm>
                <a:off x="787117" y="1846360"/>
                <a:ext cx="5104277" cy="16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300" spc="2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윈저라이징과</a:t>
                </a: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스케일링 방법을 혼합하여 수행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결과 비교하여 한가지 방법으로 결정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EC642D-919A-40C0-8C1E-586822E188E5}"/>
              </a:ext>
            </a:extLst>
          </p:cNvPr>
          <p:cNvSpPr txBox="1"/>
          <p:nvPr/>
        </p:nvSpPr>
        <p:spPr>
          <a:xfrm>
            <a:off x="4425473" y="4995511"/>
            <a:ext cx="3070693" cy="28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* General data </a:t>
            </a:r>
            <a:r>
              <a:rPr lang="ko-KR" altLang="en-US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로만 과정 수행함</a:t>
            </a:r>
            <a:r>
              <a:rPr lang="en-US" altLang="ko-KR" sz="12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rPr>
              <a:t>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06E296-108B-4D53-87BA-2AFACD7E14B0}"/>
              </a:ext>
            </a:extLst>
          </p:cNvPr>
          <p:cNvGrpSpPr/>
          <p:nvPr/>
        </p:nvGrpSpPr>
        <p:grpSpPr>
          <a:xfrm>
            <a:off x="590109" y="3904614"/>
            <a:ext cx="3119254" cy="522777"/>
            <a:chOff x="1418241" y="4589396"/>
            <a:chExt cx="2597034" cy="52277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940F1D-0015-4292-A613-6DEE365EBB12}"/>
                </a:ext>
              </a:extLst>
            </p:cNvPr>
            <p:cNvCxnSpPr>
              <a:cxnSpLocks/>
            </p:cNvCxnSpPr>
            <p:nvPr/>
          </p:nvCxnSpPr>
          <p:spPr>
            <a:xfrm>
              <a:off x="1418241" y="4850785"/>
              <a:ext cx="273433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B0A1F9-AF8A-4969-9C13-DC3B2D2D3CA3}"/>
                </a:ext>
              </a:extLst>
            </p:cNvPr>
            <p:cNvSpPr txBox="1"/>
            <p:nvPr/>
          </p:nvSpPr>
          <p:spPr>
            <a:xfrm>
              <a:off x="1752774" y="4589396"/>
              <a:ext cx="2262501" cy="52277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1400" b="1" spc="20" dirty="0" err="1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윈저라이징</a:t>
              </a:r>
              <a:r>
                <a:rPr lang="ko-KR" altLang="en-US" sz="1400" b="1" spc="2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b="1" spc="2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Robust </a:t>
              </a:r>
              <a:r>
                <a:rPr lang="ko-KR" altLang="en-US" sz="1400" b="1" spc="2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 선택</a:t>
              </a:r>
              <a:endParaRPr lang="en-US" altLang="ko-KR" sz="1400" b="1" spc="2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273A32-C4E6-4F9C-8DDD-FF7D4B83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73" y="2036585"/>
            <a:ext cx="6712787" cy="295892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A4D51-C5D2-444D-82DD-29078A3A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5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388867-64A4-41D6-A74F-2E226FF186C3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 err="1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리샘플링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선택 과정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57D1D5-1CAF-47D6-AE81-1E8FD3030DE9}"/>
              </a:ext>
            </a:extLst>
          </p:cNvPr>
          <p:cNvGrpSpPr/>
          <p:nvPr/>
        </p:nvGrpSpPr>
        <p:grpSpPr>
          <a:xfrm>
            <a:off x="1192770" y="2630930"/>
            <a:ext cx="10469024" cy="3415673"/>
            <a:chOff x="964170" y="2461595"/>
            <a:chExt cx="10469024" cy="34156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9D2198-32F3-492F-86E2-836B3D4F9BC5}"/>
                </a:ext>
              </a:extLst>
            </p:cNvPr>
            <p:cNvGrpSpPr/>
            <p:nvPr/>
          </p:nvGrpSpPr>
          <p:grpSpPr>
            <a:xfrm>
              <a:off x="5107591" y="3271281"/>
              <a:ext cx="3850142" cy="1876452"/>
              <a:chOff x="5276925" y="2650073"/>
              <a:chExt cx="3850142" cy="187645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94C407-CFDB-40CC-A797-2C6F7965E550}"/>
                  </a:ext>
                </a:extLst>
              </p:cNvPr>
              <p:cNvSpPr txBox="1"/>
              <p:nvPr/>
            </p:nvSpPr>
            <p:spPr>
              <a:xfrm>
                <a:off x="5666904" y="3022991"/>
                <a:ext cx="3460163" cy="100104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2:1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층화 표본으로 추출한 샘플에서 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가장 높은 </a:t>
                </a: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F1 score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결과를 나타냄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5" name="오른쪽 중괄호 64">
                <a:extLst>
                  <a:ext uri="{FF2B5EF4-FFF2-40B4-BE49-F238E27FC236}">
                    <a16:creationId xmlns:a16="http://schemas.microsoft.com/office/drawing/2014/main" id="{2676A7EF-43D9-427C-8D55-729FF661319D}"/>
                  </a:ext>
                </a:extLst>
              </p:cNvPr>
              <p:cNvSpPr/>
              <p:nvPr/>
            </p:nvSpPr>
            <p:spPr>
              <a:xfrm>
                <a:off x="5276925" y="2650073"/>
                <a:ext cx="124809" cy="1876452"/>
              </a:xfrm>
              <a:prstGeom prst="rightBrace">
                <a:avLst>
                  <a:gd name="adj1" fmla="val 21099"/>
                  <a:gd name="adj2" fmla="val 47367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 sz="13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55113E-0BF8-4B30-A911-7D26594A13E1}"/>
                </a:ext>
              </a:extLst>
            </p:cNvPr>
            <p:cNvGrpSpPr/>
            <p:nvPr/>
          </p:nvGrpSpPr>
          <p:grpSpPr>
            <a:xfrm>
              <a:off x="964170" y="2493905"/>
              <a:ext cx="3887227" cy="419857"/>
              <a:chOff x="1158904" y="1517097"/>
              <a:chExt cx="3887227" cy="419857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026BEC-6240-4C60-B6EB-731DBC69FB18}"/>
                  </a:ext>
                </a:extLst>
              </p:cNvPr>
              <p:cNvSpPr txBox="1"/>
              <p:nvPr/>
            </p:nvSpPr>
            <p:spPr>
              <a:xfrm>
                <a:off x="2394635" y="1517097"/>
                <a:ext cx="2651496" cy="419857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SMOTE</a:t>
                </a:r>
                <a:endParaRPr lang="en-US" altLang="ko-KR" sz="13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6F717C-54BA-4753-B60F-E0EB0C146DB2}"/>
                  </a:ext>
                </a:extLst>
              </p:cNvPr>
              <p:cNvSpPr txBox="1"/>
              <p:nvPr/>
            </p:nvSpPr>
            <p:spPr>
              <a:xfrm>
                <a:off x="1158904" y="1517097"/>
                <a:ext cx="1188000" cy="419857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오버 샘플링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97B284E-DB7C-4EB0-BB56-3A8901F70FEE}"/>
                </a:ext>
              </a:extLst>
            </p:cNvPr>
            <p:cNvSpPr txBox="1"/>
            <p:nvPr/>
          </p:nvSpPr>
          <p:spPr>
            <a:xfrm>
              <a:off x="964170" y="5573723"/>
              <a:ext cx="3070693" cy="30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3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* General data </a:t>
              </a:r>
              <a:r>
                <a:rPr lang="ko-KR" altLang="en-US" sz="13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로만 과정 수행함</a:t>
              </a:r>
              <a:r>
                <a:rPr lang="en-US" altLang="ko-KR" sz="13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F508866-819F-405C-88FB-4F7CFA0F4DC1}"/>
                </a:ext>
              </a:extLst>
            </p:cNvPr>
            <p:cNvGrpSpPr/>
            <p:nvPr/>
          </p:nvGrpSpPr>
          <p:grpSpPr>
            <a:xfrm>
              <a:off x="964170" y="3107219"/>
              <a:ext cx="3887227" cy="686047"/>
              <a:chOff x="1158904" y="2097288"/>
              <a:chExt cx="3887227" cy="68604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A9F458-C01E-418A-B011-1C1A976DD2ED}"/>
                  </a:ext>
                </a:extLst>
              </p:cNvPr>
              <p:cNvSpPr txBox="1"/>
              <p:nvPr/>
            </p:nvSpPr>
            <p:spPr>
              <a:xfrm>
                <a:off x="3858131" y="2466873"/>
                <a:ext cx="1177709" cy="315366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spc="2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 : 1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6B9FB7-C837-453B-9280-64359725BB1A}"/>
                  </a:ext>
                </a:extLst>
              </p:cNvPr>
              <p:cNvSpPr txBox="1"/>
              <p:nvPr/>
            </p:nvSpPr>
            <p:spPr>
              <a:xfrm>
                <a:off x="1158904" y="2097288"/>
                <a:ext cx="1188000" cy="68604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400" spc="2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복합 샘플링</a:t>
                </a:r>
                <a:endParaRPr lang="en-US" altLang="ko-KR" sz="1400" spc="2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77C7F4B-CCCC-437D-8AB2-9886FA70518B}"/>
                  </a:ext>
                </a:extLst>
              </p:cNvPr>
              <p:cNvSpPr txBox="1"/>
              <p:nvPr/>
            </p:nvSpPr>
            <p:spPr>
              <a:xfrm>
                <a:off x="2404674" y="2097288"/>
                <a:ext cx="1396715" cy="67822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spc="2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SMOTETomek</a:t>
                </a:r>
                <a:endParaRPr lang="en-US" altLang="ko-KR" sz="1300" spc="2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084B06E-F440-4DE4-A244-093130A09621}"/>
                  </a:ext>
                </a:extLst>
              </p:cNvPr>
              <p:cNvSpPr txBox="1"/>
              <p:nvPr/>
            </p:nvSpPr>
            <p:spPr>
              <a:xfrm>
                <a:off x="3858131" y="2097288"/>
                <a:ext cx="1188000" cy="315366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spc="2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 : 1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7722F43-6305-45C8-ACA3-278450E3C4A6}"/>
                </a:ext>
              </a:extLst>
            </p:cNvPr>
            <p:cNvGrpSpPr/>
            <p:nvPr/>
          </p:nvGrpSpPr>
          <p:grpSpPr>
            <a:xfrm>
              <a:off x="4990192" y="2461595"/>
              <a:ext cx="3747407" cy="522777"/>
              <a:chOff x="5159526" y="1823453"/>
              <a:chExt cx="3747407" cy="5227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684A4A-0DEF-4940-A61B-200D6C373930}"/>
                  </a:ext>
                </a:extLst>
              </p:cNvPr>
              <p:cNvSpPr txBox="1"/>
              <p:nvPr/>
            </p:nvSpPr>
            <p:spPr>
              <a:xfrm>
                <a:off x="5660526" y="1823453"/>
                <a:ext cx="3246407" cy="52277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altLang="ko-KR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Recall 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값만 높은 수치를 보임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C800E549-9033-4E65-AFCA-2DAA02819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526" y="2088487"/>
                <a:ext cx="44383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79026A-7F7C-42C6-B2D9-DBAE9907F1EA}"/>
                </a:ext>
              </a:extLst>
            </p:cNvPr>
            <p:cNvGrpSpPr/>
            <p:nvPr/>
          </p:nvGrpSpPr>
          <p:grpSpPr>
            <a:xfrm>
              <a:off x="8477843" y="3849147"/>
              <a:ext cx="2955351" cy="522777"/>
              <a:chOff x="5159526" y="1823453"/>
              <a:chExt cx="4797054" cy="522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F507B-492E-41C0-9E60-E6B670B28349}"/>
                  </a:ext>
                </a:extLst>
              </p:cNvPr>
              <p:cNvSpPr txBox="1"/>
              <p:nvPr/>
            </p:nvSpPr>
            <p:spPr>
              <a:xfrm>
                <a:off x="5660526" y="1823453"/>
                <a:ext cx="4296054" cy="52277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altLang="ko-KR" sz="1400" b="1" spc="20" dirty="0">
                    <a:solidFill>
                      <a:schemeClr val="accent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2:1 </a:t>
                </a:r>
                <a:r>
                  <a:rPr lang="ko-KR" altLang="en-US" sz="1400" b="1" spc="20" dirty="0">
                    <a:solidFill>
                      <a:schemeClr val="accent1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층화 표본 추출 방법 선택</a:t>
                </a:r>
                <a:endParaRPr lang="en-US" altLang="ko-KR" sz="1400" b="1" spc="20" dirty="0">
                  <a:solidFill>
                    <a:schemeClr val="accent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BB116131-D4B3-4498-9629-8CA49A3F9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526" y="2088487"/>
                <a:ext cx="44383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804725-56BC-4585-B482-35C67908215F}"/>
                </a:ext>
              </a:extLst>
            </p:cNvPr>
            <p:cNvGrpSpPr/>
            <p:nvPr/>
          </p:nvGrpSpPr>
          <p:grpSpPr>
            <a:xfrm>
              <a:off x="964170" y="3986723"/>
              <a:ext cx="3878760" cy="1534695"/>
              <a:chOff x="964170" y="4130659"/>
              <a:chExt cx="3878760" cy="153469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D9A803-85F1-481F-9633-E02679F4FA91}"/>
                  </a:ext>
                </a:extLst>
              </p:cNvPr>
              <p:cNvSpPr txBox="1"/>
              <p:nvPr/>
            </p:nvSpPr>
            <p:spPr>
              <a:xfrm>
                <a:off x="964170" y="4136801"/>
                <a:ext cx="1188000" cy="1528553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400" spc="2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언더</a:t>
                </a:r>
                <a:r>
                  <a:rPr lang="ko-KR" altLang="en-US" sz="14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샘플링</a:t>
                </a:r>
                <a:endPara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2821D2-FEB5-4420-A1FB-8203BE06474B}"/>
                  </a:ext>
                </a:extLst>
              </p:cNvPr>
              <p:cNvSpPr txBox="1"/>
              <p:nvPr/>
            </p:nvSpPr>
            <p:spPr>
              <a:xfrm>
                <a:off x="2199901" y="4130659"/>
                <a:ext cx="1388393" cy="47697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pc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Nearmiss</a:t>
                </a:r>
                <a:endParaRPr lang="en-US" altLang="ko-KR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6CA432E-C491-4516-AF0B-1A5523FDDC2A}"/>
                  </a:ext>
                </a:extLst>
              </p:cNvPr>
              <p:cNvSpPr txBox="1"/>
              <p:nvPr/>
            </p:nvSpPr>
            <p:spPr>
              <a:xfrm>
                <a:off x="3654930" y="4140184"/>
                <a:ext cx="1188000" cy="720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 : 1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9E28821-7E96-4F65-AFF6-34677A633BA8}"/>
                  </a:ext>
                </a:extLst>
              </p:cNvPr>
              <p:cNvSpPr txBox="1"/>
              <p:nvPr/>
            </p:nvSpPr>
            <p:spPr>
              <a:xfrm>
                <a:off x="2193898" y="5188384"/>
                <a:ext cx="1396714" cy="47697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ko-KR" altLang="en-US" sz="1300" b="1" spc="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층화 표본 추출</a:t>
                </a:r>
                <a:endParaRPr lang="en-US" altLang="ko-KR" sz="1300" b="1" spc="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EA38B-5BD0-4A80-A3A2-EA28506CDE6A}"/>
                  </a:ext>
                </a:extLst>
              </p:cNvPr>
              <p:cNvSpPr txBox="1"/>
              <p:nvPr/>
            </p:nvSpPr>
            <p:spPr>
              <a:xfrm>
                <a:off x="3653106" y="4920008"/>
                <a:ext cx="1188000" cy="73582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z="1300" b="1" spc="2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 : 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CB0882-90B1-49D0-8DAA-88F1F9743203}"/>
                  </a:ext>
                </a:extLst>
              </p:cNvPr>
              <p:cNvSpPr txBox="1"/>
              <p:nvPr/>
            </p:nvSpPr>
            <p:spPr>
              <a:xfrm>
                <a:off x="2206989" y="4659344"/>
                <a:ext cx="1388393" cy="47697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pc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Random</a:t>
                </a:r>
              </a:p>
              <a:p>
                <a:pPr algn="ctr">
                  <a:lnSpc>
                    <a:spcPct val="100000"/>
                  </a:lnSpc>
                  <a:spcAft>
                    <a:spcPts val="200"/>
                  </a:spcAft>
                </a:pPr>
                <a:r>
                  <a:rPr lang="en-US" altLang="ko-KR" spc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Under Sampling</a:t>
                </a:r>
              </a:p>
            </p:txBody>
          </p:sp>
        </p:grpSp>
      </p:grpSp>
      <p:cxnSp>
        <p:nvCxnSpPr>
          <p:cNvPr id="31" name="Straight Connector 33">
            <a:extLst>
              <a:ext uri="{FF2B5EF4-FFF2-40B4-BE49-F238E27FC236}">
                <a16:creationId xmlns:a16="http://schemas.microsoft.com/office/drawing/2014/main" id="{4D999511-A966-4D5F-8881-843B109AE0D0}"/>
              </a:ext>
            </a:extLst>
          </p:cNvPr>
          <p:cNvCxnSpPr>
            <a:cxnSpLocks/>
          </p:cNvCxnSpPr>
          <p:nvPr/>
        </p:nvCxnSpPr>
        <p:spPr>
          <a:xfrm>
            <a:off x="726083" y="1036243"/>
            <a:ext cx="0" cy="1224357"/>
          </a:xfrm>
          <a:prstGeom prst="line">
            <a:avLst/>
          </a:prstGeom>
          <a:noFill/>
          <a:ln w="28575" cap="rnd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9122F6-4724-4F67-BEAC-C5B2EF1177F7}"/>
              </a:ext>
            </a:extLst>
          </p:cNvPr>
          <p:cNvGrpSpPr/>
          <p:nvPr/>
        </p:nvGrpSpPr>
        <p:grpSpPr>
          <a:xfrm>
            <a:off x="841469" y="1073362"/>
            <a:ext cx="8388830" cy="1351433"/>
            <a:chOff x="823409" y="963751"/>
            <a:chExt cx="5297278" cy="13514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845288-DBC8-4E58-8932-0A044722E5C1}"/>
                </a:ext>
              </a:extLst>
            </p:cNvPr>
            <p:cNvSpPr txBox="1"/>
            <p:nvPr/>
          </p:nvSpPr>
          <p:spPr>
            <a:xfrm>
              <a:off x="823409" y="963751"/>
              <a:ext cx="5297278" cy="33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다양한 방법을 수행하여 최적의 </a:t>
              </a:r>
              <a:r>
                <a:rPr lang="ko-KR" altLang="en-US" sz="15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리샘플링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Medium" panose="02000603000000020004" pitchFamily="2" charset="-127"/>
                </a:rPr>
                <a:t> 방법을 찾고자 함   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44AC61-7AF2-429B-BBE7-20F8A61B0860}"/>
                </a:ext>
              </a:extLst>
            </p:cNvPr>
            <p:cNvSpPr txBox="1"/>
            <p:nvPr/>
          </p:nvSpPr>
          <p:spPr>
            <a:xfrm>
              <a:off x="823409" y="1289982"/>
              <a:ext cx="5104278" cy="10252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700"/>
                </a:spcAft>
              </a:pP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층화 표본 추출 외 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en-US" altLang="ko-KR" sz="1400" spc="2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imblearn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라이브러리 에서 제공하는 샘플링 모듈 사용</a:t>
              </a: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300"/>
                </a:spcAft>
              </a:pP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층화 표본 추출 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시장 구분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코스피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코스닥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,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 민감 여부에 따라 </a:t>
              </a: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개로 계층화 </a:t>
              </a: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indent="1252538">
                <a:lnSpc>
                  <a:spcPct val="100000"/>
                </a:lnSpc>
                <a:spcAft>
                  <a:spcPts val="300"/>
                </a:spcAft>
              </a:pPr>
              <a:r>
                <a:rPr lang="en-US" altLang="ko-KR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계층별 분포 비율에 맞게 정상기업을 표본 추출함</a:t>
              </a:r>
              <a:endParaRPr lang="en-US" altLang="ko-KR" sz="14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58EAD-B818-4EC5-87B6-EC2BED2B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3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51B9474-A7FD-45F0-8359-84B3A6FC076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E57264D-F72C-4DA3-AF54-1EC9B66574C5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7AEA6D2-59FE-41F1-807F-26925352FCE5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D74DB78-4F17-4E11-BF83-FBC1AA6CC1E2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54CAFF-0E80-42D7-AEEC-63E5FF959BE0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AA5E23D-1B3F-4BB2-92B3-EBEF79200636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ADD0161-225A-4784-8168-0C67B37353A1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6747F68-70A7-4C18-8D58-5F72AD3E5D93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33EC975-3B6B-40C5-9836-7AC5706501E5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145B70-43E9-497F-9309-E4D1397AD61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1/5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6572" y="1459077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8117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1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73466-6EC8-467B-BFC1-5FE84EF45EEB}"/>
              </a:ext>
            </a:extLst>
          </p:cNvPr>
          <p:cNvSpPr txBox="1"/>
          <p:nvPr/>
        </p:nvSpPr>
        <p:spPr>
          <a:xfrm>
            <a:off x="2760129" y="1196497"/>
            <a:ext cx="312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</a:t>
            </a:r>
            <a:r>
              <a:rPr lang="ko-KR" altLang="en-US" sz="1000" b="1" spc="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미구분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4680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1455764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Google Shape;56;p13">
            <a:extLst>
              <a:ext uri="{FF2B5EF4-FFF2-40B4-BE49-F238E27FC236}">
                <a16:creationId xmlns:a16="http://schemas.microsoft.com/office/drawing/2014/main" id="{D4F8D04B-4C05-4B4A-9215-4FE90CA70B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171" y="1616517"/>
            <a:ext cx="5356510" cy="480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3">
            <a:extLst>
              <a:ext uri="{FF2B5EF4-FFF2-40B4-BE49-F238E27FC236}">
                <a16:creationId xmlns:a16="http://schemas.microsoft.com/office/drawing/2014/main" id="{E5A5738E-5854-4CB4-9C29-FD74619B7D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509" y="1596883"/>
            <a:ext cx="5240867" cy="471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A1D055-01E1-4812-AB8A-50C9458756FF}"/>
              </a:ext>
            </a:extLst>
          </p:cNvPr>
          <p:cNvGrpSpPr/>
          <p:nvPr/>
        </p:nvGrpSpPr>
        <p:grpSpPr>
          <a:xfrm>
            <a:off x="3010667" y="1580628"/>
            <a:ext cx="2515239" cy="1523177"/>
            <a:chOff x="2819401" y="1654737"/>
            <a:chExt cx="2515239" cy="152317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4B54C4A-32E3-48E2-B002-831AE4DA07A7}"/>
                </a:ext>
              </a:extLst>
            </p:cNvPr>
            <p:cNvSpPr/>
            <p:nvPr/>
          </p:nvSpPr>
          <p:spPr>
            <a:xfrm>
              <a:off x="2997840" y="1941678"/>
              <a:ext cx="2336800" cy="1236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총자본증가율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금융비용부담률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유동비율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en-US" altLang="ko-KR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매출액비율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en-US" altLang="ko-KR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부채비율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총자본투자효율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F65BE4-AF9C-4187-B7B6-07F9ED45C29C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제거한 </a:t>
              </a:r>
              <a:r>
                <a:rPr lang="en-US" altLang="ko-KR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E6DA14-6588-4013-80E6-337EA2663991}"/>
              </a:ext>
            </a:extLst>
          </p:cNvPr>
          <p:cNvGrpSpPr/>
          <p:nvPr/>
        </p:nvGrpSpPr>
        <p:grpSpPr>
          <a:xfrm>
            <a:off x="9151030" y="1586955"/>
            <a:ext cx="2024812" cy="3862279"/>
            <a:chOff x="2819401" y="1654737"/>
            <a:chExt cx="2515239" cy="386227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F6EBD0-E5F8-4AD7-993F-0B4F66F4F42F}"/>
                </a:ext>
              </a:extLst>
            </p:cNvPr>
            <p:cNvSpPr/>
            <p:nvPr/>
          </p:nvSpPr>
          <p:spPr>
            <a:xfrm>
              <a:off x="2997840" y="1941678"/>
              <a:ext cx="2336800" cy="357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자기자본증가율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매출액증가율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종업원수증가율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정상영업손익증가율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총자본정상영업이익률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금융비용부담률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주당순이익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당좌비율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대매출액비율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총자본투자효율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부가가치율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종업원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인당부가가치율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자기자본회전률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타인자본회전률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9072F51-DD91-479B-B4C0-0305D7626440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0070C0"/>
                  </a:solidFill>
                  <a:latin typeface="Yu Gothic UI" panose="020B0500000000000000" pitchFamily="34" charset="-128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dirty="0">
                  <a:solidFill>
                    <a:srgbClr val="0070C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Feature</a:t>
              </a:r>
              <a:endParaRPr lang="ko-KR" altLang="en-US" sz="1500" b="1" dirty="0">
                <a:solidFill>
                  <a:srgbClr val="0070C0"/>
                </a:solidFill>
                <a:latin typeface="Yu Gothic UI" panose="020B0500000000000000" pitchFamily="34" charset="-128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FBCBB-6788-4E19-AE89-4F52AC91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09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51B9474-A7FD-45F0-8359-84B3A6FC076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E57264D-F72C-4DA3-AF54-1EC9B66574C5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7AEA6D2-59FE-41F1-807F-26925352FCE5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D74DB78-4F17-4E11-BF83-FBC1AA6CC1E2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54CAFF-0E80-42D7-AEEC-63E5FF959BE0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AA5E23D-1B3F-4BB2-92B3-EBEF79200636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ADD0161-225A-4784-8168-0C67B37353A1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6747F68-70A7-4C18-8D58-5F72AD3E5D93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33EC975-3B6B-40C5-9836-7AC5706501E5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6572" y="1459077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8117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2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4680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1455764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678F7-16C8-4CA4-B69A-5976CE5C9EE1}"/>
              </a:ext>
            </a:extLst>
          </p:cNvPr>
          <p:cNvSpPr txBox="1"/>
          <p:nvPr/>
        </p:nvSpPr>
        <p:spPr>
          <a:xfrm>
            <a:off x="2760129" y="1196497"/>
            <a:ext cx="312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기준 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000" b="1" spc="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Google Shape;64;p14">
            <a:extLst>
              <a:ext uri="{FF2B5EF4-FFF2-40B4-BE49-F238E27FC236}">
                <a16:creationId xmlns:a16="http://schemas.microsoft.com/office/drawing/2014/main" id="{A2B83330-FCBA-4779-BF40-82C11EC10C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8779" y="1520689"/>
            <a:ext cx="5319870" cy="47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5;p14">
            <a:extLst>
              <a:ext uri="{FF2B5EF4-FFF2-40B4-BE49-F238E27FC236}">
                <a16:creationId xmlns:a16="http://schemas.microsoft.com/office/drawing/2014/main" id="{5AB678E4-2709-4557-B3BB-46CE784B5C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799" y="1520688"/>
            <a:ext cx="5385703" cy="48285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4E1174-C489-4124-92F9-3E45F64D1836}"/>
              </a:ext>
            </a:extLst>
          </p:cNvPr>
          <p:cNvGrpSpPr/>
          <p:nvPr/>
        </p:nvGrpSpPr>
        <p:grpSpPr>
          <a:xfrm>
            <a:off x="3055389" y="1594355"/>
            <a:ext cx="2515239" cy="938401"/>
            <a:chOff x="2819401" y="1654737"/>
            <a:chExt cx="2515239" cy="93840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CB07E8-21CA-46A2-ACE5-A0CC68FCF359}"/>
                </a:ext>
              </a:extLst>
            </p:cNvPr>
            <p:cNvSpPr/>
            <p:nvPr/>
          </p:nvSpPr>
          <p:spPr>
            <a:xfrm>
              <a:off x="2997840" y="1941678"/>
              <a:ext cx="2336800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자기자본순이익률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6D7663-CBEF-45ED-B876-3019B03238F7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제거한 </a:t>
              </a:r>
              <a:r>
                <a:rPr lang="en-US" altLang="ko-KR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AEFC77-C5F0-412A-91D6-23C5E0E3C654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2/5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C131FA9-C29A-41C3-96A2-3089990ACAC3}"/>
              </a:ext>
            </a:extLst>
          </p:cNvPr>
          <p:cNvGrpSpPr/>
          <p:nvPr/>
        </p:nvGrpSpPr>
        <p:grpSpPr>
          <a:xfrm>
            <a:off x="8793079" y="1566422"/>
            <a:ext cx="2515239" cy="1523177"/>
            <a:chOff x="2819401" y="1654737"/>
            <a:chExt cx="2515239" cy="152317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D3FE1FE-DD67-4EE2-886C-7F5516BF5B1B}"/>
                </a:ext>
              </a:extLst>
            </p:cNvPr>
            <p:cNvSpPr/>
            <p:nvPr/>
          </p:nvSpPr>
          <p:spPr>
            <a:xfrm>
              <a:off x="2997840" y="1941678"/>
              <a:ext cx="2336800" cy="1236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매출액증가율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정상영업손익증가율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총자본정상영업이익률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매출액비율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순운전자본회전률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2886E2-9632-483D-87ED-5186DD9594D2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D2048-7E37-41DF-9189-1E075564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23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51B9474-A7FD-45F0-8359-84B3A6FC076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E57264D-F72C-4DA3-AF54-1EC9B66574C5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7AEA6D2-59FE-41F1-807F-26925352FCE5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D74DB78-4F17-4E11-BF83-FBC1AA6CC1E2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54CAFF-0E80-42D7-AEEC-63E5FF959BE0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AA5E23D-1B3F-4BB2-92B3-EBEF79200636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ADD0161-225A-4784-8168-0C67B37353A1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6747F68-70A7-4C18-8D58-5F72AD3E5D93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33EC975-3B6B-40C5-9836-7AC5706501E5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6572" y="1459077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8117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3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4680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1455764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AE1F3-6D86-4762-A04A-46BBFABC15C0}"/>
              </a:ext>
            </a:extLst>
          </p:cNvPr>
          <p:cNvSpPr txBox="1"/>
          <p:nvPr/>
        </p:nvSpPr>
        <p:spPr>
          <a:xfrm>
            <a:off x="2760129" y="1196497"/>
            <a:ext cx="312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기준 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Google Shape;72;p15">
            <a:extLst>
              <a:ext uri="{FF2B5EF4-FFF2-40B4-BE49-F238E27FC236}">
                <a16:creationId xmlns:a16="http://schemas.microsoft.com/office/drawing/2014/main" id="{3AE10364-30D3-4795-A33E-A8D6B4F5E8B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30" y="1565716"/>
            <a:ext cx="5313519" cy="480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3;p15">
            <a:extLst>
              <a:ext uri="{FF2B5EF4-FFF2-40B4-BE49-F238E27FC236}">
                <a16:creationId xmlns:a16="http://schemas.microsoft.com/office/drawing/2014/main" id="{9EA7ED0A-F544-4C09-8E3D-CD4FB635C2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200" y="1565716"/>
            <a:ext cx="5308603" cy="47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5B2409-DDE9-4421-8B2C-5DE3F1634424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3/5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3170433-E239-4BF3-ACE4-40664DA63281}"/>
              </a:ext>
            </a:extLst>
          </p:cNvPr>
          <p:cNvGrpSpPr/>
          <p:nvPr/>
        </p:nvGrpSpPr>
        <p:grpSpPr>
          <a:xfrm>
            <a:off x="3049024" y="1559851"/>
            <a:ext cx="2515239" cy="1133327"/>
            <a:chOff x="2819401" y="1654737"/>
            <a:chExt cx="2515239" cy="113332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9F6C463-7875-4ABE-9CAF-31833D8E2315}"/>
                </a:ext>
              </a:extLst>
            </p:cNvPr>
            <p:cNvSpPr/>
            <p:nvPr/>
          </p:nvSpPr>
          <p:spPr>
            <a:xfrm>
              <a:off x="2997840" y="1941678"/>
              <a:ext cx="2336800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</a:t>
              </a:r>
              <a:r>
                <a:rPr lang="ko-KR" altLang="en-US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대매출액비율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주당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금융비용부담률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타인자본회전률</a:t>
              </a:r>
              <a:endParaRPr lang="en-US" altLang="ko-KR" sz="1100" b="0" i="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593945-180D-469C-B62C-F3AEB4B27E26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제거한 </a:t>
              </a:r>
              <a:r>
                <a:rPr lang="en-US" altLang="ko-KR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24FD67-9C42-4702-AD9B-D707DB470692}"/>
              </a:ext>
            </a:extLst>
          </p:cNvPr>
          <p:cNvGrpSpPr/>
          <p:nvPr/>
        </p:nvGrpSpPr>
        <p:grpSpPr>
          <a:xfrm>
            <a:off x="8752208" y="1592299"/>
            <a:ext cx="2515239" cy="2107952"/>
            <a:chOff x="2819401" y="1654737"/>
            <a:chExt cx="2515239" cy="210795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376F706-CEEE-4704-A74B-DD6E655F8F53}"/>
                </a:ext>
              </a:extLst>
            </p:cNvPr>
            <p:cNvSpPr/>
            <p:nvPr/>
          </p:nvSpPr>
          <p:spPr>
            <a:xfrm>
              <a:off x="2997840" y="1941678"/>
              <a:ext cx="2336800" cy="1821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매출액증가율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정상영업손익증가율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자기자본정상영업이익률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주당순이익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부가가치율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종업원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인당부가가치율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자본집약도</a:t>
              </a:r>
              <a:endParaRPr lang="en-US" altLang="ko-KR" sz="1100" b="0" i="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순운전자본회전률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D1E2EFE-443D-49AA-9F72-E3C82CB55737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68980-5276-40D1-936F-63F4E343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4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51B9474-A7FD-45F0-8359-84B3A6FC076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E57264D-F72C-4DA3-AF54-1EC9B66574C5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7AEA6D2-59FE-41F1-807F-26925352FCE5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D74DB78-4F17-4E11-BF83-FBC1AA6CC1E2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54CAFF-0E80-42D7-AEEC-63E5FF959BE0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AA5E23D-1B3F-4BB2-92B3-EBEF79200636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ADD0161-225A-4784-8168-0C67B37353A1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6747F68-70A7-4C18-8D58-5F72AD3E5D93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33EC975-3B6B-40C5-9836-7AC5706501E5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6572" y="1459077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8117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4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4680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1455764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2E86C-89B8-4B8B-B2E2-D69DE6F36D7C}"/>
              </a:ext>
            </a:extLst>
          </p:cNvPr>
          <p:cNvSpPr txBox="1"/>
          <p:nvPr/>
        </p:nvSpPr>
        <p:spPr>
          <a:xfrm>
            <a:off x="2760129" y="1196497"/>
            <a:ext cx="312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기준 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 </a:t>
            </a:r>
            <a:r>
              <a:rPr lang="ko-KR" altLang="en-US" sz="1000" b="1" spc="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Google Shape;80;p16">
            <a:extLst>
              <a:ext uri="{FF2B5EF4-FFF2-40B4-BE49-F238E27FC236}">
                <a16:creationId xmlns:a16="http://schemas.microsoft.com/office/drawing/2014/main" id="{3E14161A-D25C-495A-B818-53A62E7F99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981" y="1616517"/>
            <a:ext cx="5345272" cy="47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1;p16">
            <a:extLst>
              <a:ext uri="{FF2B5EF4-FFF2-40B4-BE49-F238E27FC236}">
                <a16:creationId xmlns:a16="http://schemas.microsoft.com/office/drawing/2014/main" id="{099E3E43-80FA-449A-AA87-46087516A4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34" y="1596884"/>
            <a:ext cx="5382685" cy="4740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F6A15E-5209-4818-8AC0-66B1D304D059}"/>
              </a:ext>
            </a:extLst>
          </p:cNvPr>
          <p:cNvGrpSpPr/>
          <p:nvPr/>
        </p:nvGrpSpPr>
        <p:grpSpPr>
          <a:xfrm>
            <a:off x="3060933" y="1654737"/>
            <a:ext cx="2515239" cy="548551"/>
            <a:chOff x="2819401" y="1654737"/>
            <a:chExt cx="2515239" cy="54855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6C5D17-C8E0-437E-BBDD-CCD87711DB8D}"/>
                </a:ext>
              </a:extLst>
            </p:cNvPr>
            <p:cNvSpPr/>
            <p:nvPr/>
          </p:nvSpPr>
          <p:spPr>
            <a:xfrm>
              <a:off x="2997840" y="1941678"/>
              <a:ext cx="233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en-US" altLang="ko-KR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매출액비율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7F6D133-C247-4135-8B9E-674D1985F882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제거한 </a:t>
              </a:r>
              <a:r>
                <a:rPr lang="en-US" altLang="ko-KR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EE0758-38A3-4C6B-9388-72C0B2274677}"/>
              </a:ext>
            </a:extLst>
          </p:cNvPr>
          <p:cNvGrpSpPr/>
          <p:nvPr/>
        </p:nvGrpSpPr>
        <p:grpSpPr>
          <a:xfrm>
            <a:off x="8764115" y="1669934"/>
            <a:ext cx="2515239" cy="1718102"/>
            <a:chOff x="2819401" y="1654737"/>
            <a:chExt cx="2515239" cy="17181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3D1826E-D9F5-46D6-A160-EF3DA5DCEC21}"/>
                </a:ext>
              </a:extLst>
            </p:cNvPr>
            <p:cNvSpPr/>
            <p:nvPr/>
          </p:nvSpPr>
          <p:spPr>
            <a:xfrm>
              <a:off x="2997840" y="1941678"/>
              <a:ext cx="2336800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매출액증가율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정상영업손익증가율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총자본정상영업이익률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유보율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타인자본회전률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순운전자본회전률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852D33-291B-4908-9E47-2C3E966DDBCB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657E13-69A9-4816-9B94-F2A45C53E987}"/>
              </a:ext>
            </a:extLst>
          </p:cNvPr>
          <p:cNvSpPr/>
          <p:nvPr/>
        </p:nvSpPr>
        <p:spPr>
          <a:xfrm>
            <a:off x="2085975" y="340986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4/5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52626-D6CA-47D9-BBC9-8DAE9C58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3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51B9474-A7FD-45F0-8359-84B3A6FC076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E57264D-F72C-4DA3-AF54-1EC9B66574C5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7AEA6D2-59FE-41F1-807F-26925352FCE5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D74DB78-4F17-4E11-BF83-FBC1AA6CC1E2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54CAFF-0E80-42D7-AEEC-63E5FF959BE0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AA5E23D-1B3F-4BB2-92B3-EBEF79200636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ADD0161-225A-4784-8168-0C67B37353A1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6747F68-70A7-4C18-8D58-5F72AD3E5D93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33EC975-3B6B-40C5-9836-7AC5706501E5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6572" y="1459077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8117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5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46801" y="1016000"/>
            <a:ext cx="2319866" cy="420020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 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1455764"/>
            <a:ext cx="5484284" cy="4967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A1BB0-08F7-4819-A92F-2FC3A9A5A47E}"/>
              </a:ext>
            </a:extLst>
          </p:cNvPr>
          <p:cNvSpPr txBox="1"/>
          <p:nvPr/>
        </p:nvSpPr>
        <p:spPr>
          <a:xfrm>
            <a:off x="2760129" y="1196497"/>
            <a:ext cx="312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기준 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2, </a:t>
            </a: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Google Shape;88;p17">
            <a:extLst>
              <a:ext uri="{FF2B5EF4-FFF2-40B4-BE49-F238E27FC236}">
                <a16:creationId xmlns:a16="http://schemas.microsoft.com/office/drawing/2014/main" id="{0DB92B6A-E645-4B38-941C-BB434AA3DC3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461" y="1565715"/>
            <a:ext cx="5234860" cy="477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9;p17">
            <a:extLst>
              <a:ext uri="{FF2B5EF4-FFF2-40B4-BE49-F238E27FC236}">
                <a16:creationId xmlns:a16="http://schemas.microsoft.com/office/drawing/2014/main" id="{DBEF7A9E-791A-4F19-BCAC-A30C496EDD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800" y="1563016"/>
            <a:ext cx="5357285" cy="4769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0DC08F-7B60-4D4E-8472-839D36AD86AB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5/5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485B350-9B84-4A1C-84E4-6355DE1DCAB2}"/>
              </a:ext>
            </a:extLst>
          </p:cNvPr>
          <p:cNvGrpSpPr/>
          <p:nvPr/>
        </p:nvGrpSpPr>
        <p:grpSpPr>
          <a:xfrm>
            <a:off x="3035051" y="1654737"/>
            <a:ext cx="2515239" cy="548551"/>
            <a:chOff x="2819401" y="1654737"/>
            <a:chExt cx="2515239" cy="54855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E9928D-24DC-497A-B102-B1FCE1B81D93}"/>
                </a:ext>
              </a:extLst>
            </p:cNvPr>
            <p:cNvSpPr/>
            <p:nvPr/>
          </p:nvSpPr>
          <p:spPr>
            <a:xfrm>
              <a:off x="2997840" y="1941678"/>
              <a:ext cx="233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en-US" altLang="ko-KR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 FLOW </a:t>
              </a:r>
              <a:r>
                <a:rPr lang="ko-KR" altLang="en-US" sz="11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매출액비율</a:t>
              </a:r>
              <a:endParaRPr lang="en-US" altLang="ko-KR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86399C3-6A16-4529-B4AE-E3E47ED35D21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제거한 </a:t>
              </a:r>
              <a:r>
                <a:rPr lang="en-US" altLang="ko-KR" sz="1500" b="1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490AE2B-EC1B-4B36-B8C5-7D1891AF990C}"/>
              </a:ext>
            </a:extLst>
          </p:cNvPr>
          <p:cNvGrpSpPr/>
          <p:nvPr/>
        </p:nvGrpSpPr>
        <p:grpSpPr>
          <a:xfrm>
            <a:off x="8712359" y="1669934"/>
            <a:ext cx="2515239" cy="1718102"/>
            <a:chOff x="2819401" y="1654737"/>
            <a:chExt cx="2515239" cy="17181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288407-880D-4417-A5F0-D3A6B5112B14}"/>
                </a:ext>
              </a:extLst>
            </p:cNvPr>
            <p:cNvSpPr/>
            <p:nvPr/>
          </p:nvSpPr>
          <p:spPr>
            <a:xfrm>
              <a:off x="2997840" y="1941678"/>
              <a:ext cx="2336800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매출액증가율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정상영업손익증가율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자기자본정상영업이익률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 err="1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금융비용부담률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주당순이익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CASHFLOW</a:t>
              </a: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대부채비율</a:t>
              </a:r>
              <a:r>
                <a:rPr lang="en-US" altLang="ko-KR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 algn="r">
                <a:spcAft>
                  <a:spcPts val="200"/>
                </a:spcAft>
              </a:pPr>
              <a:r>
                <a:rPr lang="ko-KR" altLang="en-US" sz="1100" b="0" i="0" dirty="0">
                  <a:solidFill>
                    <a:schemeClr val="accent1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총자본투자효율</a:t>
              </a:r>
              <a:endPara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D0BA66A-0A34-4A69-BCA6-C694D8F726E7}"/>
                </a:ext>
              </a:extLst>
            </p:cNvPr>
            <p:cNvSpPr/>
            <p:nvPr/>
          </p:nvSpPr>
          <p:spPr>
            <a:xfrm>
              <a:off x="2819401" y="1654737"/>
              <a:ext cx="247290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r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</a:t>
              </a:r>
              <a:r>
                <a:rPr lang="en-US" altLang="ko-KR" sz="1500" b="1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</a:t>
              </a:r>
              <a:endParaRPr lang="ko-KR" altLang="en-US" sz="15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48769-1AB5-4490-A102-D26FAD62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2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>
            <a:extLst>
              <a:ext uri="{FF2B5EF4-FFF2-40B4-BE49-F238E27FC236}">
                <a16:creationId xmlns:a16="http://schemas.microsoft.com/office/drawing/2014/main" id="{0C8154D3-FFC1-4FA4-992F-FF7E71D5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5010349"/>
            <a:ext cx="12192000" cy="0"/>
          </a:xfrm>
          <a:prstGeom prst="line">
            <a:avLst/>
          </a:pr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GB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86346E-EFBC-4C41-9DD5-4B6F98A2EB0A}"/>
              </a:ext>
            </a:extLst>
          </p:cNvPr>
          <p:cNvSpPr/>
          <p:nvPr/>
        </p:nvSpPr>
        <p:spPr>
          <a:xfrm>
            <a:off x="0" y="-1"/>
            <a:ext cx="12192000" cy="1868879"/>
          </a:xfrm>
          <a:prstGeom prst="rect">
            <a:avLst/>
          </a:prstGeom>
          <a:solidFill>
            <a:srgbClr val="0020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 표   순 서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9AAD485-C812-4F85-8F1A-7D301CE3E8C8}"/>
              </a:ext>
            </a:extLst>
          </p:cNvPr>
          <p:cNvGrpSpPr/>
          <p:nvPr/>
        </p:nvGrpSpPr>
        <p:grpSpPr>
          <a:xfrm>
            <a:off x="3467024" y="5178882"/>
            <a:ext cx="922047" cy="717359"/>
            <a:chOff x="3467024" y="5178882"/>
            <a:chExt cx="922047" cy="717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A2DD8B-E26D-423D-A29D-5876E7C6E254}"/>
                </a:ext>
              </a:extLst>
            </p:cNvPr>
            <p:cNvSpPr txBox="1"/>
            <p:nvPr/>
          </p:nvSpPr>
          <p:spPr>
            <a:xfrm>
              <a:off x="3467024" y="5178882"/>
              <a:ext cx="922047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DD1721-EC6E-498F-8C3B-1720C7665947}"/>
                </a:ext>
              </a:extLst>
            </p:cNvPr>
            <p:cNvSpPr txBox="1"/>
            <p:nvPr/>
          </p:nvSpPr>
          <p:spPr>
            <a:xfrm>
              <a:off x="3620205" y="5511456"/>
              <a:ext cx="615681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EDA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A52AE6-DE06-4FCC-834B-826015A6B628}"/>
              </a:ext>
            </a:extLst>
          </p:cNvPr>
          <p:cNvGrpSpPr/>
          <p:nvPr/>
        </p:nvGrpSpPr>
        <p:grpSpPr>
          <a:xfrm>
            <a:off x="5111862" y="5178882"/>
            <a:ext cx="1985672" cy="717359"/>
            <a:chOff x="5111862" y="5178882"/>
            <a:chExt cx="1985672" cy="7173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CD36-2AFF-4C96-8C44-FE7EC5EE5E8D}"/>
                </a:ext>
              </a:extLst>
            </p:cNvPr>
            <p:cNvSpPr txBox="1"/>
            <p:nvPr/>
          </p:nvSpPr>
          <p:spPr>
            <a:xfrm>
              <a:off x="5608089" y="5178882"/>
              <a:ext cx="993221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B8C75-579A-4C80-853A-1DEE2C237AFB}"/>
                </a:ext>
              </a:extLst>
            </p:cNvPr>
            <p:cNvSpPr txBox="1"/>
            <p:nvPr/>
          </p:nvSpPr>
          <p:spPr>
            <a:xfrm>
              <a:off x="5111862" y="5511456"/>
              <a:ext cx="198567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Feature Selection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2869ED7-F7D1-4D50-AC47-CF286ADCF1D3}"/>
              </a:ext>
            </a:extLst>
          </p:cNvPr>
          <p:cNvGrpSpPr/>
          <p:nvPr/>
        </p:nvGrpSpPr>
        <p:grpSpPr>
          <a:xfrm>
            <a:off x="7636455" y="5178882"/>
            <a:ext cx="1332096" cy="1022058"/>
            <a:chOff x="7636455" y="5178882"/>
            <a:chExt cx="1332096" cy="102205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850E82-8D3A-4BB9-9258-58DC73628D7A}"/>
                </a:ext>
              </a:extLst>
            </p:cNvPr>
            <p:cNvSpPr txBox="1"/>
            <p:nvPr/>
          </p:nvSpPr>
          <p:spPr>
            <a:xfrm>
              <a:off x="7770309" y="5178882"/>
              <a:ext cx="1064394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III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F1C73C-A707-4423-BA3B-BD099506E500}"/>
                </a:ext>
              </a:extLst>
            </p:cNvPr>
            <p:cNvSpPr txBox="1"/>
            <p:nvPr/>
          </p:nvSpPr>
          <p:spPr>
            <a:xfrm>
              <a:off x="7636455" y="5511456"/>
              <a:ext cx="1332096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Modeling</a:t>
              </a: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결과 및 평가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1F9079D-F97A-4A46-B546-6F74B871A274}"/>
              </a:ext>
            </a:extLst>
          </p:cNvPr>
          <p:cNvGrpSpPr/>
          <p:nvPr/>
        </p:nvGrpSpPr>
        <p:grpSpPr>
          <a:xfrm>
            <a:off x="9843877" y="5178882"/>
            <a:ext cx="1332736" cy="717359"/>
            <a:chOff x="9843877" y="5178882"/>
            <a:chExt cx="1332736" cy="71735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2E92D-038D-4115-92F3-277113ABCE9A}"/>
                </a:ext>
              </a:extLst>
            </p:cNvPr>
            <p:cNvSpPr txBox="1"/>
            <p:nvPr/>
          </p:nvSpPr>
          <p:spPr>
            <a:xfrm>
              <a:off x="9843877" y="5178882"/>
              <a:ext cx="1332736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Appendix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91C42-951E-4D69-8AC4-A9443CB7CCFE}"/>
                </a:ext>
              </a:extLst>
            </p:cNvPr>
            <p:cNvSpPr txBox="1"/>
            <p:nvPr/>
          </p:nvSpPr>
          <p:spPr>
            <a:xfrm>
              <a:off x="9871759" y="5511456"/>
              <a:ext cx="127695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참고문헌 등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624C59F-DB78-437F-9529-1CBC44FB5D12}"/>
              </a:ext>
            </a:extLst>
          </p:cNvPr>
          <p:cNvGrpSpPr/>
          <p:nvPr/>
        </p:nvGrpSpPr>
        <p:grpSpPr>
          <a:xfrm>
            <a:off x="1208330" y="5178882"/>
            <a:ext cx="1014380" cy="1022058"/>
            <a:chOff x="1208330" y="5178882"/>
            <a:chExt cx="1014380" cy="102205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85D9A2-6477-4CA5-8F92-6D31B19EFA79}"/>
                </a:ext>
              </a:extLst>
            </p:cNvPr>
            <p:cNvSpPr txBox="1"/>
            <p:nvPr/>
          </p:nvSpPr>
          <p:spPr>
            <a:xfrm>
              <a:off x="1391716" y="5178882"/>
              <a:ext cx="647613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소개</a:t>
              </a:r>
              <a:endPara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642E6D-4B40-4C47-952D-2EE38A68115D}"/>
                </a:ext>
              </a:extLst>
            </p:cNvPr>
            <p:cNvSpPr txBox="1"/>
            <p:nvPr/>
          </p:nvSpPr>
          <p:spPr>
            <a:xfrm>
              <a:off x="1208330" y="5511456"/>
              <a:ext cx="1014380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팀원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선행연구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83977E4A-E51B-4907-94B2-B8D171F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357" y="2896937"/>
            <a:ext cx="390580" cy="419158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6B034628-A8C8-4923-ACED-6F2B4B7E468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4451145-B0E1-470C-A3DA-7540FFC69C27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EE6696E-E463-4A79-9A70-77D80BE6A459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76CEE5E-177F-4C0B-9322-AF86A3854D47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920FF5A-4E1D-4555-883C-07A26ABB2F78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8BC6233-7DD7-448C-89A4-B5192F3597B7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26EBDC1-E974-455E-BB64-02B5D5AC5344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D23F45B-F580-4260-AEBF-00A62FD3D312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D0935-78CD-4B39-B79C-602EE92FE006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D0B9CA8-167B-4907-9B19-7C0174703183}"/>
              </a:ext>
            </a:extLst>
          </p:cNvPr>
          <p:cNvGrpSpPr/>
          <p:nvPr/>
        </p:nvGrpSpPr>
        <p:grpSpPr>
          <a:xfrm>
            <a:off x="5352160" y="2824277"/>
            <a:ext cx="1479915" cy="2324135"/>
            <a:chOff x="5352160" y="2833802"/>
            <a:chExt cx="1479915" cy="23241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D572C1-7BD7-4CC7-AD6D-5CB0022BF799}"/>
                </a:ext>
              </a:extLst>
            </p:cNvPr>
            <p:cNvGrpSpPr/>
            <p:nvPr/>
          </p:nvGrpSpPr>
          <p:grpSpPr>
            <a:xfrm>
              <a:off x="5352160" y="2833802"/>
              <a:ext cx="1479915" cy="2324135"/>
              <a:chOff x="5346550" y="3052877"/>
              <a:chExt cx="1479915" cy="2324135"/>
            </a:xfrm>
            <a:solidFill>
              <a:srgbClr val="002060">
                <a:alpha val="50000"/>
              </a:srgbClr>
            </a:solidFill>
          </p:grpSpPr>
          <p:sp>
            <p:nvSpPr>
              <p:cNvPr id="54" name="Oval 7">
                <a:extLst>
                  <a:ext uri="{FF2B5EF4-FFF2-40B4-BE49-F238E27FC236}">
                    <a16:creationId xmlns:a16="http://schemas.microsoft.com/office/drawing/2014/main" id="{3C865ADF-4950-4132-A945-5BC0DB9C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350" y="5125012"/>
                <a:ext cx="252000" cy="252000"/>
              </a:xfrm>
              <a:prstGeom prst="ellipse">
                <a:avLst/>
              </a:prstGeom>
              <a:solidFill>
                <a:srgbClr val="3B5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6AC85B-7C5B-44A8-90B8-5B5F945E442B}"/>
                  </a:ext>
                </a:extLst>
              </p:cNvPr>
              <p:cNvGrpSpPr/>
              <p:nvPr/>
            </p:nvGrpSpPr>
            <p:grpSpPr>
              <a:xfrm>
                <a:off x="5346550" y="3052877"/>
                <a:ext cx="1479915" cy="1506385"/>
                <a:chOff x="515625" y="3240066"/>
                <a:chExt cx="1479915" cy="1506385"/>
              </a:xfrm>
              <a:grpFill/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DCA8F29D-B7D6-471D-906A-9CE9DA946627}"/>
                    </a:ext>
                  </a:extLst>
                </p:cNvPr>
                <p:cNvSpPr/>
                <p:nvPr/>
              </p:nvSpPr>
              <p:spPr>
                <a:xfrm rot="8100000">
                  <a:off x="515625" y="3240066"/>
                  <a:ext cx="1479915" cy="1506385"/>
                </a:xfrm>
                <a:prstGeom prst="teardrop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77BA249-CD4E-4C77-ABC5-C54820A25A2D}"/>
                    </a:ext>
                  </a:extLst>
                </p:cNvPr>
                <p:cNvSpPr/>
                <p:nvPr/>
              </p:nvSpPr>
              <p:spPr>
                <a:xfrm>
                  <a:off x="661501" y="3410927"/>
                  <a:ext cx="1188000" cy="118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60CD8752-3A00-48D0-A82C-4F5A813B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612" y="3248027"/>
              <a:ext cx="704847" cy="70484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7F15B1-8E5E-4C30-BF2A-DBCB8917279D}"/>
              </a:ext>
            </a:extLst>
          </p:cNvPr>
          <p:cNvGrpSpPr/>
          <p:nvPr/>
        </p:nvGrpSpPr>
        <p:grpSpPr>
          <a:xfrm>
            <a:off x="970588" y="2852852"/>
            <a:ext cx="1479915" cy="2289273"/>
            <a:chOff x="970588" y="2852852"/>
            <a:chExt cx="1479915" cy="228927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4120FA7-F184-4294-AB1E-0934BF2D16CE}"/>
                </a:ext>
              </a:extLst>
            </p:cNvPr>
            <p:cNvGrpSpPr/>
            <p:nvPr/>
          </p:nvGrpSpPr>
          <p:grpSpPr>
            <a:xfrm>
              <a:off x="970588" y="2852852"/>
              <a:ext cx="1479915" cy="2289273"/>
              <a:chOff x="970588" y="2852852"/>
              <a:chExt cx="1479915" cy="228927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43E608-9011-4246-96B4-8A5880B677DB}"/>
                  </a:ext>
                </a:extLst>
              </p:cNvPr>
              <p:cNvGrpSpPr/>
              <p:nvPr/>
            </p:nvGrpSpPr>
            <p:grpSpPr>
              <a:xfrm>
                <a:off x="970588" y="2852852"/>
                <a:ext cx="1479915" cy="2289273"/>
                <a:chOff x="572650" y="3071927"/>
                <a:chExt cx="1479915" cy="2289273"/>
              </a:xfrm>
              <a:solidFill>
                <a:srgbClr val="FFD277">
                  <a:alpha val="50000"/>
                </a:srgbClr>
              </a:solidFill>
            </p:grpSpPr>
            <p:sp>
              <p:nvSpPr>
                <p:cNvPr id="4" name="Oval 7">
                  <a:extLst>
                    <a:ext uri="{FF2B5EF4-FFF2-40B4-BE49-F238E27FC236}">
                      <a16:creationId xmlns:a16="http://schemas.microsoft.com/office/drawing/2014/main" id="{71C1CB76-4CFC-4DCD-8CA3-5080D686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6608" y="5109200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D464D60-CE8E-4C5C-9D72-1B380C05E8E9}"/>
                    </a:ext>
                  </a:extLst>
                </p:cNvPr>
                <p:cNvGrpSpPr/>
                <p:nvPr/>
              </p:nvGrpSpPr>
              <p:grpSpPr>
                <a:xfrm>
                  <a:off x="572650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8" name="눈물 방울 7">
                    <a:extLst>
                      <a:ext uri="{FF2B5EF4-FFF2-40B4-BE49-F238E27FC236}">
                        <a16:creationId xmlns:a16="http://schemas.microsoft.com/office/drawing/2014/main" id="{F6631AFD-0475-47B7-9B8C-DDBFF84EAB9E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CFEFC7E8-17BA-4DBD-B112-D1163C704C42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7D72BEBB-BEF3-424F-8162-039932D2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59" y="3298702"/>
                <a:ext cx="723690" cy="723690"/>
              </a:xfrm>
              <a:prstGeom prst="rect">
                <a:avLst/>
              </a:prstGeom>
            </p:spPr>
          </p:pic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039F916-D91B-446A-88B8-BC6662C0472C}"/>
                </a:ext>
              </a:extLst>
            </p:cNvPr>
            <p:cNvSpPr/>
            <p:nvPr/>
          </p:nvSpPr>
          <p:spPr>
            <a:xfrm>
              <a:off x="1170820" y="3067998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74654A-E86D-4C9F-A651-2311C84439E1}"/>
              </a:ext>
            </a:extLst>
          </p:cNvPr>
          <p:cNvGrpSpPr/>
          <p:nvPr/>
        </p:nvGrpSpPr>
        <p:grpSpPr>
          <a:xfrm>
            <a:off x="3152622" y="2850385"/>
            <a:ext cx="1479915" cy="2283497"/>
            <a:chOff x="3152622" y="2850385"/>
            <a:chExt cx="1479915" cy="228349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36DAE50-3717-4C40-BB9E-5CE72413519C}"/>
                </a:ext>
              </a:extLst>
            </p:cNvPr>
            <p:cNvGrpSpPr/>
            <p:nvPr/>
          </p:nvGrpSpPr>
          <p:grpSpPr>
            <a:xfrm>
              <a:off x="3152622" y="2850385"/>
              <a:ext cx="1479915" cy="2283497"/>
              <a:chOff x="3152622" y="2850385"/>
              <a:chExt cx="1479915" cy="2283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DC27958-5B3C-45C3-9AF9-6FE28A748455}"/>
                  </a:ext>
                </a:extLst>
              </p:cNvPr>
              <p:cNvGrpSpPr/>
              <p:nvPr/>
            </p:nvGrpSpPr>
            <p:grpSpPr>
              <a:xfrm>
                <a:off x="3152622" y="2850385"/>
                <a:ext cx="1479915" cy="2283497"/>
                <a:chOff x="2973949" y="3071927"/>
                <a:chExt cx="1479915" cy="2283497"/>
              </a:xfrm>
              <a:solidFill>
                <a:srgbClr val="002060">
                  <a:alpha val="30000"/>
                </a:srgbClr>
              </a:solidFill>
            </p:grpSpPr>
            <p:sp>
              <p:nvSpPr>
                <p:cNvPr id="42" name="Oval 7">
                  <a:extLst>
                    <a:ext uri="{FF2B5EF4-FFF2-40B4-BE49-F238E27FC236}">
                      <a16:creationId xmlns:a16="http://schemas.microsoft.com/office/drawing/2014/main" id="{A2940CD1-4CCA-427F-AD87-8708A40B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413" y="5103424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8FF3475-7BA5-4D7D-A9D7-57D871DC1374}"/>
                    </a:ext>
                  </a:extLst>
                </p:cNvPr>
                <p:cNvGrpSpPr/>
                <p:nvPr/>
              </p:nvGrpSpPr>
              <p:grpSpPr>
                <a:xfrm>
                  <a:off x="2973949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4" name="눈물 방울 43">
                    <a:extLst>
                      <a:ext uri="{FF2B5EF4-FFF2-40B4-BE49-F238E27FC236}">
                        <a16:creationId xmlns:a16="http://schemas.microsoft.com/office/drawing/2014/main" id="{5CD2F609-8190-4692-B25F-DBA3864B276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03B6DC1-9024-4ACD-80C1-F70B947CBCF3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CE45921-8562-4BCB-8E1D-29C5D681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534725" y="3286127"/>
                <a:ext cx="690562" cy="636779"/>
              </a:xfrm>
              <a:prstGeom prst="rect">
                <a:avLst/>
              </a:prstGeom>
            </p:spPr>
          </p:pic>
        </p:grp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820EEE5-7228-42FE-9A95-DA67AF996499}"/>
                </a:ext>
              </a:extLst>
            </p:cNvPr>
            <p:cNvSpPr/>
            <p:nvPr/>
          </p:nvSpPr>
          <p:spPr>
            <a:xfrm>
              <a:off x="3340006" y="3059693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69FD0CE-0868-455D-877A-0A988CB2566E}"/>
              </a:ext>
            </a:extLst>
          </p:cNvPr>
          <p:cNvGrpSpPr/>
          <p:nvPr/>
        </p:nvGrpSpPr>
        <p:grpSpPr>
          <a:xfrm>
            <a:off x="7542946" y="2846501"/>
            <a:ext cx="1479915" cy="2314046"/>
            <a:chOff x="7542946" y="2846501"/>
            <a:chExt cx="1479915" cy="231404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1D2D40C-53BA-47E6-AB9F-9DBC38C5F081}"/>
                </a:ext>
              </a:extLst>
            </p:cNvPr>
            <p:cNvGrpSpPr/>
            <p:nvPr/>
          </p:nvGrpSpPr>
          <p:grpSpPr>
            <a:xfrm>
              <a:off x="7542946" y="2846501"/>
              <a:ext cx="1479915" cy="2314046"/>
              <a:chOff x="7542946" y="2846501"/>
              <a:chExt cx="1479915" cy="231404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6E2FCEE-71DD-47FA-9FC7-B6A543825701}"/>
                  </a:ext>
                </a:extLst>
              </p:cNvPr>
              <p:cNvGrpSpPr/>
              <p:nvPr/>
            </p:nvGrpSpPr>
            <p:grpSpPr>
              <a:xfrm>
                <a:off x="7542946" y="2846501"/>
                <a:ext cx="1479915" cy="2314046"/>
                <a:chOff x="7768094" y="3090977"/>
                <a:chExt cx="1479915" cy="2314046"/>
              </a:xfrm>
              <a:solidFill>
                <a:srgbClr val="002060">
                  <a:alpha val="90000"/>
                </a:srgbClr>
              </a:solidFill>
            </p:grpSpPr>
            <p:sp>
              <p:nvSpPr>
                <p:cNvPr id="50" name="Oval 7">
                  <a:extLst>
                    <a:ext uri="{FF2B5EF4-FFF2-40B4-BE49-F238E27FC236}">
                      <a16:creationId xmlns:a16="http://schemas.microsoft.com/office/drawing/2014/main" id="{CEFE459A-9DC9-4259-BEAC-E7BAF43F1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7622" y="5153023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8C9C42A-C8AC-4161-944E-4FAEB8BDECF9}"/>
                    </a:ext>
                  </a:extLst>
                </p:cNvPr>
                <p:cNvGrpSpPr/>
                <p:nvPr/>
              </p:nvGrpSpPr>
              <p:grpSpPr>
                <a:xfrm>
                  <a:off x="7768094" y="3090977"/>
                  <a:ext cx="1479915" cy="1506385"/>
                  <a:chOff x="515625" y="3278166"/>
                  <a:chExt cx="1479915" cy="1506385"/>
                </a:xfrm>
                <a:grpFill/>
              </p:grpSpPr>
              <p:sp>
                <p:nvSpPr>
                  <p:cNvPr id="52" name="눈물 방울 51">
                    <a:extLst>
                      <a:ext uri="{FF2B5EF4-FFF2-40B4-BE49-F238E27FC236}">
                        <a16:creationId xmlns:a16="http://schemas.microsoft.com/office/drawing/2014/main" id="{49A6276D-A414-48B3-B70E-65D75150DF8D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78166"/>
                    <a:ext cx="1479915" cy="1506385"/>
                  </a:xfrm>
                  <a:prstGeom prst="teardrop">
                    <a:avLst/>
                  </a:prstGeom>
                  <a:solidFill>
                    <a:srgbClr val="193670">
                      <a:alpha val="8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40980611-A1BB-40F9-B724-A55AEB8A4A54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9977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6DF078D6-80C5-493F-B48E-9A093FF83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2757" y="3192296"/>
                <a:ext cx="830095" cy="830095"/>
              </a:xfrm>
              <a:prstGeom prst="rect">
                <a:avLst/>
              </a:prstGeom>
            </p:spPr>
          </p:pic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9B9101D-F632-49D0-A151-BBB2C0416F6E}"/>
                </a:ext>
              </a:extLst>
            </p:cNvPr>
            <p:cNvSpPr/>
            <p:nvPr/>
          </p:nvSpPr>
          <p:spPr>
            <a:xfrm>
              <a:off x="7681829" y="3067998"/>
              <a:ext cx="1080000" cy="108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4354CD-40E7-465F-ACA3-E51ADEBC8335}"/>
              </a:ext>
            </a:extLst>
          </p:cNvPr>
          <p:cNvGrpSpPr/>
          <p:nvPr/>
        </p:nvGrpSpPr>
        <p:grpSpPr>
          <a:xfrm>
            <a:off x="9733733" y="2852852"/>
            <a:ext cx="1479915" cy="2296616"/>
            <a:chOff x="9733733" y="2852852"/>
            <a:chExt cx="1479915" cy="22966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A722CDC-D0D1-4648-A033-4D7FB73BE4BD}"/>
                </a:ext>
              </a:extLst>
            </p:cNvPr>
            <p:cNvGrpSpPr/>
            <p:nvPr/>
          </p:nvGrpSpPr>
          <p:grpSpPr>
            <a:xfrm>
              <a:off x="9733733" y="2852852"/>
              <a:ext cx="1479915" cy="2296616"/>
              <a:chOff x="9733733" y="2852852"/>
              <a:chExt cx="1479915" cy="22966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AF7D6A4-6897-4B87-ADE1-25BA4CEDD9B7}"/>
                  </a:ext>
                </a:extLst>
              </p:cNvPr>
              <p:cNvGrpSpPr/>
              <p:nvPr/>
            </p:nvGrpSpPr>
            <p:grpSpPr>
              <a:xfrm>
                <a:off x="9733733" y="2852852"/>
                <a:ext cx="1479915" cy="2296616"/>
                <a:chOff x="10140133" y="3071927"/>
                <a:chExt cx="1479915" cy="2296616"/>
              </a:xfrm>
              <a:solidFill>
                <a:schemeClr val="bg1">
                  <a:lumMod val="75000"/>
                  <a:alpha val="60000"/>
                </a:schemeClr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030CE729-4857-4757-B844-A40F192C8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71025" y="511654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76C09A-187B-4F2E-A183-A8ADF1A7B437}"/>
                    </a:ext>
                  </a:extLst>
                </p:cNvPr>
                <p:cNvGrpSpPr/>
                <p:nvPr/>
              </p:nvGrpSpPr>
              <p:grpSpPr>
                <a:xfrm>
                  <a:off x="10140133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8" name="눈물 방울 47">
                    <a:extLst>
                      <a:ext uri="{FF2B5EF4-FFF2-40B4-BE49-F238E27FC236}">
                        <a16:creationId xmlns:a16="http://schemas.microsoft.com/office/drawing/2014/main" id="{9606AD26-6463-4F39-AE47-C010F07FB18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FD4F2EC-88C1-4F4D-9EF0-D8F53CE0263F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B273998-799F-4611-9199-C1D310B7D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43460">
                <a:off x="10084994" y="3198379"/>
                <a:ext cx="777230" cy="777230"/>
              </a:xfrm>
              <a:prstGeom prst="rect">
                <a:avLst/>
              </a:prstGeom>
            </p:spPr>
          </p:pic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20994D2-A5D0-4C2D-A9F3-3B39CAD0B138}"/>
                </a:ext>
              </a:extLst>
            </p:cNvPr>
            <p:cNvSpPr/>
            <p:nvPr/>
          </p:nvSpPr>
          <p:spPr>
            <a:xfrm>
              <a:off x="9984613" y="3056568"/>
              <a:ext cx="1080000" cy="108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33F9806-A215-43E5-A8CD-333C88A3AD9F}"/>
              </a:ext>
            </a:extLst>
          </p:cNvPr>
          <p:cNvGrpSpPr/>
          <p:nvPr/>
        </p:nvGrpSpPr>
        <p:grpSpPr>
          <a:xfrm>
            <a:off x="9225566" y="2400642"/>
            <a:ext cx="2802485" cy="4255135"/>
            <a:chOff x="9230264" y="2410289"/>
            <a:chExt cx="2802485" cy="425513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233F372-A28F-4068-812C-D5E28EDE06D2}"/>
                </a:ext>
              </a:extLst>
            </p:cNvPr>
            <p:cNvSpPr/>
            <p:nvPr/>
          </p:nvSpPr>
          <p:spPr>
            <a:xfrm>
              <a:off x="9230264" y="2410289"/>
              <a:ext cx="2802485" cy="244935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A045921-E3E7-4DEE-B943-A635455141E6}"/>
                </a:ext>
              </a:extLst>
            </p:cNvPr>
            <p:cNvSpPr/>
            <p:nvPr/>
          </p:nvSpPr>
          <p:spPr>
            <a:xfrm>
              <a:off x="9230264" y="5214487"/>
              <a:ext cx="2802485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C769566-8C53-4C5D-A101-D0D04FAB2843}"/>
                </a:ext>
              </a:extLst>
            </p:cNvPr>
            <p:cNvSpPr/>
            <p:nvPr/>
          </p:nvSpPr>
          <p:spPr>
            <a:xfrm>
              <a:off x="10343507" y="4882607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6193D44-F9E0-40CA-A352-448B3540CD75}"/>
              </a:ext>
            </a:extLst>
          </p:cNvPr>
          <p:cNvGrpSpPr/>
          <p:nvPr/>
        </p:nvGrpSpPr>
        <p:grpSpPr>
          <a:xfrm>
            <a:off x="556063" y="2337302"/>
            <a:ext cx="6690537" cy="4318475"/>
            <a:chOff x="569653" y="2331409"/>
            <a:chExt cx="6690537" cy="431847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29CC7C9-B13A-4416-B463-F5120040A186}"/>
                </a:ext>
              </a:extLst>
            </p:cNvPr>
            <p:cNvSpPr/>
            <p:nvPr/>
          </p:nvSpPr>
          <p:spPr>
            <a:xfrm>
              <a:off x="569653" y="2331409"/>
              <a:ext cx="6606578" cy="24493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B85D9E4-F106-43BB-B0CE-5843A02E1FDC}"/>
                </a:ext>
              </a:extLst>
            </p:cNvPr>
            <p:cNvSpPr/>
            <p:nvPr/>
          </p:nvSpPr>
          <p:spPr>
            <a:xfrm>
              <a:off x="569653" y="5198947"/>
              <a:ext cx="6690537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760A90E-718E-40FA-B3A5-56215E4BF47A}"/>
                </a:ext>
              </a:extLst>
            </p:cNvPr>
            <p:cNvSpPr/>
            <p:nvPr/>
          </p:nvSpPr>
          <p:spPr>
            <a:xfrm>
              <a:off x="1575139" y="4859648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260C36A-81C6-47ED-8178-D1666FB0E173}"/>
                </a:ext>
              </a:extLst>
            </p:cNvPr>
            <p:cNvSpPr/>
            <p:nvPr/>
          </p:nvSpPr>
          <p:spPr>
            <a:xfrm>
              <a:off x="3768069" y="4875002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9EFCA20-1368-4C71-A0B5-CDBA4FB9907D}"/>
                </a:ext>
              </a:extLst>
            </p:cNvPr>
            <p:cNvSpPr/>
            <p:nvPr/>
          </p:nvSpPr>
          <p:spPr>
            <a:xfrm>
              <a:off x="5954107" y="4875071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786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27">
            <a:extLst>
              <a:ext uri="{FF2B5EF4-FFF2-40B4-BE49-F238E27FC236}">
                <a16:creationId xmlns:a16="http://schemas.microsoft.com/office/drawing/2014/main" id="{AAABDE75-04C3-480A-BEA9-94C3BAF5A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57131"/>
              </p:ext>
            </p:extLst>
          </p:nvPr>
        </p:nvGraphicFramePr>
        <p:xfrm>
          <a:off x="287866" y="1457325"/>
          <a:ext cx="11624734" cy="4952998"/>
        </p:xfrm>
        <a:graphic>
          <a:graphicData uri="http://schemas.openxmlformats.org/drawingml/2006/table">
            <a:tbl>
              <a:tblPr/>
              <a:tblGrid>
                <a:gridCol w="2556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383">
                  <a:extLst>
                    <a:ext uri="{9D8B030D-6E8A-4147-A177-3AD203B41FA5}">
                      <a16:colId xmlns:a16="http://schemas.microsoft.com/office/drawing/2014/main" val="27931488"/>
                    </a:ext>
                  </a:extLst>
                </a:gridCol>
                <a:gridCol w="1511383">
                  <a:extLst>
                    <a:ext uri="{9D8B030D-6E8A-4147-A177-3AD203B41FA5}">
                      <a16:colId xmlns:a16="http://schemas.microsoft.com/office/drawing/2014/main" val="305846641"/>
                    </a:ext>
                  </a:extLst>
                </a:gridCol>
                <a:gridCol w="1724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8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64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7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14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21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28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10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kumimoji="1" lang="en-US" altLang="ko-KR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7</a:t>
                      </a: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참고논문 선정 및 탐구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 및 기획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</a:t>
                      </a:r>
                      <a:r>
                        <a:rPr kumimoji="0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459578"/>
                  </a:ext>
                </a:extLst>
              </a:tr>
              <a:tr h="711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알고리즘 제작 및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중간발표 준비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269381"/>
                  </a:ext>
                </a:extLst>
              </a:tr>
              <a:tr h="711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성능평가 및 검증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710913"/>
                  </a:ext>
                </a:extLst>
              </a:tr>
              <a:tr h="711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발표 준비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5200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085AA1-58EB-444D-B772-FD2D5CB3E9EA}"/>
              </a:ext>
            </a:extLst>
          </p:cNvPr>
          <p:cNvGrpSpPr/>
          <p:nvPr/>
        </p:nvGrpSpPr>
        <p:grpSpPr>
          <a:xfrm>
            <a:off x="2905038" y="2209799"/>
            <a:ext cx="8951470" cy="4105275"/>
            <a:chOff x="2905038" y="2209799"/>
            <a:chExt cx="8951470" cy="4105275"/>
          </a:xfrm>
        </p:grpSpPr>
        <p:sp>
          <p:nvSpPr>
            <p:cNvPr id="4" name="모서리가 둥근 직사각형 1">
              <a:extLst>
                <a:ext uri="{FF2B5EF4-FFF2-40B4-BE49-F238E27FC236}">
                  <a16:creationId xmlns:a16="http://schemas.microsoft.com/office/drawing/2014/main" id="{55969671-2548-4438-B510-D55393AA0910}"/>
                </a:ext>
              </a:extLst>
            </p:cNvPr>
            <p:cNvSpPr/>
            <p:nvPr/>
          </p:nvSpPr>
          <p:spPr>
            <a:xfrm>
              <a:off x="2905038" y="2209799"/>
              <a:ext cx="1066886" cy="514773"/>
            </a:xfrm>
            <a:prstGeom prst="roundRect">
              <a:avLst>
                <a:gd name="adj" fmla="val 27173"/>
              </a:avLst>
            </a:prstGeom>
            <a:solidFill>
              <a:srgbClr val="FCD901">
                <a:alpha val="3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CE5ABB-E727-4A4C-A7CC-E138371A2348}"/>
                </a:ext>
              </a:extLst>
            </p:cNvPr>
            <p:cNvGrpSpPr/>
            <p:nvPr/>
          </p:nvGrpSpPr>
          <p:grpSpPr>
            <a:xfrm>
              <a:off x="5829300" y="3642920"/>
              <a:ext cx="2082798" cy="519999"/>
              <a:chOff x="5829301" y="3343905"/>
              <a:chExt cx="2082798" cy="472751"/>
            </a:xfrm>
          </p:grpSpPr>
          <p:sp>
            <p:nvSpPr>
              <p:cNvPr id="14" name="모서리가 둥근 직사각형 16">
                <a:extLst>
                  <a:ext uri="{FF2B5EF4-FFF2-40B4-BE49-F238E27FC236}">
                    <a16:creationId xmlns:a16="http://schemas.microsoft.com/office/drawing/2014/main" id="{5937386D-5DDE-4BA7-A412-BD55445FA337}"/>
                  </a:ext>
                </a:extLst>
              </p:cNvPr>
              <p:cNvSpPr/>
              <p:nvPr/>
            </p:nvSpPr>
            <p:spPr>
              <a:xfrm>
                <a:off x="5829301" y="3343905"/>
                <a:ext cx="2082798" cy="468000"/>
              </a:xfrm>
              <a:prstGeom prst="roundRect">
                <a:avLst>
                  <a:gd name="adj" fmla="val 27173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모서리가 둥근 직사각형 16">
                <a:extLst>
                  <a:ext uri="{FF2B5EF4-FFF2-40B4-BE49-F238E27FC236}">
                    <a16:creationId xmlns:a16="http://schemas.microsoft.com/office/drawing/2014/main" id="{D35A06FD-BD80-4EA3-A249-E013349B2AAD}"/>
                  </a:ext>
                </a:extLst>
              </p:cNvPr>
              <p:cNvSpPr/>
              <p:nvPr/>
            </p:nvSpPr>
            <p:spPr>
              <a:xfrm>
                <a:off x="5829301" y="3348656"/>
                <a:ext cx="1507066" cy="468000"/>
              </a:xfrm>
              <a:prstGeom prst="roundRect">
                <a:avLst>
                  <a:gd name="adj" fmla="val 27173"/>
                </a:avLst>
              </a:prstGeom>
              <a:solidFill>
                <a:srgbClr val="FCD901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" name="모서리가 둥근 직사각형 11">
              <a:extLst>
                <a:ext uri="{FF2B5EF4-FFF2-40B4-BE49-F238E27FC236}">
                  <a16:creationId xmlns:a16="http://schemas.microsoft.com/office/drawing/2014/main" id="{C83DADAF-E477-4DF2-96FF-7873C0064594}"/>
                </a:ext>
              </a:extLst>
            </p:cNvPr>
            <p:cNvSpPr/>
            <p:nvPr/>
          </p:nvSpPr>
          <p:spPr>
            <a:xfrm>
              <a:off x="3895724" y="2922444"/>
              <a:ext cx="2293409" cy="514773"/>
            </a:xfrm>
            <a:prstGeom prst="roundRect">
              <a:avLst>
                <a:gd name="adj" fmla="val 27173"/>
              </a:avLst>
            </a:prstGeom>
            <a:solidFill>
              <a:srgbClr val="FCD901">
                <a:alpha val="5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496721B-FCEE-4B93-A667-ADAEE6F3016F}"/>
                </a:ext>
              </a:extLst>
            </p:cNvPr>
            <p:cNvGrpSpPr/>
            <p:nvPr/>
          </p:nvGrpSpPr>
          <p:grpSpPr>
            <a:xfrm>
              <a:off x="6891862" y="4363464"/>
              <a:ext cx="2366437" cy="515695"/>
              <a:chOff x="6891863" y="3998979"/>
              <a:chExt cx="2175937" cy="468838"/>
            </a:xfrm>
          </p:grpSpPr>
          <p:sp>
            <p:nvSpPr>
              <p:cNvPr id="12" name="모서리가 둥근 직사각형 16">
                <a:extLst>
                  <a:ext uri="{FF2B5EF4-FFF2-40B4-BE49-F238E27FC236}">
                    <a16:creationId xmlns:a16="http://schemas.microsoft.com/office/drawing/2014/main" id="{A456FCCC-DA19-4788-826D-0B14B70D5C9E}"/>
                  </a:ext>
                </a:extLst>
              </p:cNvPr>
              <p:cNvSpPr/>
              <p:nvPr/>
            </p:nvSpPr>
            <p:spPr>
              <a:xfrm>
                <a:off x="6891863" y="3999817"/>
                <a:ext cx="2175937" cy="468000"/>
              </a:xfrm>
              <a:prstGeom prst="roundRect">
                <a:avLst>
                  <a:gd name="adj" fmla="val 27173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모서리가 둥근 직사각형 16">
                <a:extLst>
                  <a:ext uri="{FF2B5EF4-FFF2-40B4-BE49-F238E27FC236}">
                    <a16:creationId xmlns:a16="http://schemas.microsoft.com/office/drawing/2014/main" id="{4FE54986-78BE-41DF-9FDB-40DC7E9AEB0C}"/>
                  </a:ext>
                </a:extLst>
              </p:cNvPr>
              <p:cNvSpPr/>
              <p:nvPr/>
            </p:nvSpPr>
            <p:spPr>
              <a:xfrm>
                <a:off x="7372976" y="3998979"/>
                <a:ext cx="1233388" cy="468000"/>
              </a:xfrm>
              <a:prstGeom prst="roundRect">
                <a:avLst>
                  <a:gd name="adj" fmla="val 27173"/>
                </a:avLst>
              </a:prstGeom>
              <a:solidFill>
                <a:srgbClr val="FFC000">
                  <a:alpha val="5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6C50018-64C0-4DC5-8D94-11B91898A73A}"/>
                </a:ext>
              </a:extLst>
            </p:cNvPr>
            <p:cNvGrpSpPr/>
            <p:nvPr/>
          </p:nvGrpSpPr>
          <p:grpSpPr>
            <a:xfrm>
              <a:off x="7912098" y="5083633"/>
              <a:ext cx="3051735" cy="515695"/>
              <a:chOff x="7912099" y="4653712"/>
              <a:chExt cx="3051735" cy="468838"/>
            </a:xfrm>
          </p:grpSpPr>
          <p:sp>
            <p:nvSpPr>
              <p:cNvPr id="10" name="모서리가 둥근 직사각형 16">
                <a:extLst>
                  <a:ext uri="{FF2B5EF4-FFF2-40B4-BE49-F238E27FC236}">
                    <a16:creationId xmlns:a16="http://schemas.microsoft.com/office/drawing/2014/main" id="{D5F900B2-8276-4B04-8790-808EF76721AA}"/>
                  </a:ext>
                </a:extLst>
              </p:cNvPr>
              <p:cNvSpPr/>
              <p:nvPr/>
            </p:nvSpPr>
            <p:spPr>
              <a:xfrm>
                <a:off x="7912099" y="4654550"/>
                <a:ext cx="3051735" cy="468000"/>
              </a:xfrm>
              <a:prstGeom prst="roundRect">
                <a:avLst>
                  <a:gd name="adj" fmla="val 27173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모서리가 둥근 직사각형 16">
                <a:extLst>
                  <a:ext uri="{FF2B5EF4-FFF2-40B4-BE49-F238E27FC236}">
                    <a16:creationId xmlns:a16="http://schemas.microsoft.com/office/drawing/2014/main" id="{F1ED9C76-FD45-47FB-BEFF-737183859CC8}"/>
                  </a:ext>
                </a:extLst>
              </p:cNvPr>
              <p:cNvSpPr/>
              <p:nvPr/>
            </p:nvSpPr>
            <p:spPr>
              <a:xfrm>
                <a:off x="8384191" y="4653712"/>
                <a:ext cx="2175936" cy="468000"/>
              </a:xfrm>
              <a:prstGeom prst="roundRect">
                <a:avLst>
                  <a:gd name="adj" fmla="val 27173"/>
                </a:avLst>
              </a:prstGeom>
              <a:solidFill>
                <a:srgbClr val="FFC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" name="모서리가 둥근 직사각형 16">
              <a:extLst>
                <a:ext uri="{FF2B5EF4-FFF2-40B4-BE49-F238E27FC236}">
                  <a16:creationId xmlns:a16="http://schemas.microsoft.com/office/drawing/2014/main" id="{339E1596-88E7-4FA6-A2A3-00A43EE922EF}"/>
                </a:ext>
              </a:extLst>
            </p:cNvPr>
            <p:cNvSpPr/>
            <p:nvPr/>
          </p:nvSpPr>
          <p:spPr>
            <a:xfrm>
              <a:off x="10685928" y="5800301"/>
              <a:ext cx="1170580" cy="514773"/>
            </a:xfrm>
            <a:prstGeom prst="roundRect">
              <a:avLst>
                <a:gd name="adj" fmla="val 27173"/>
              </a:avLst>
            </a:prstGeom>
            <a:solidFill>
              <a:srgbClr val="FFC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DE278C-D042-42D4-947D-5EA32B3A2B38}"/>
              </a:ext>
            </a:extLst>
          </p:cNvPr>
          <p:cNvGrpSpPr/>
          <p:nvPr/>
        </p:nvGrpSpPr>
        <p:grpSpPr>
          <a:xfrm>
            <a:off x="9534525" y="934208"/>
            <a:ext cx="2321983" cy="412212"/>
            <a:chOff x="9534525" y="1134233"/>
            <a:chExt cx="2321983" cy="412212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A0DDC9F-1700-4C5F-8797-9AA9DCE5E063}"/>
                </a:ext>
              </a:extLst>
            </p:cNvPr>
            <p:cNvSpPr/>
            <p:nvPr/>
          </p:nvSpPr>
          <p:spPr>
            <a:xfrm>
              <a:off x="9534525" y="1134233"/>
              <a:ext cx="2321983" cy="412212"/>
            </a:xfrm>
            <a:prstGeom prst="roundRect">
              <a:avLst>
                <a:gd name="adj" fmla="val 27173"/>
              </a:avLst>
            </a:prstGeom>
            <a:solidFill>
              <a:schemeClr val="bg1">
                <a:lumMod val="85000"/>
                <a:alpha val="70000"/>
              </a:schemeClr>
            </a:solidFill>
            <a:ln w="254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300" b="1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조정 가능 일정</a:t>
              </a:r>
              <a:endParaRPr lang="en-US" altLang="ko-KR" sz="130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1">
              <a:extLst>
                <a:ext uri="{FF2B5EF4-FFF2-40B4-BE49-F238E27FC236}">
                  <a16:creationId xmlns:a16="http://schemas.microsoft.com/office/drawing/2014/main" id="{79AFF166-6198-4B2F-81F5-444B50BC1B17}"/>
                </a:ext>
              </a:extLst>
            </p:cNvPr>
            <p:cNvSpPr/>
            <p:nvPr/>
          </p:nvSpPr>
          <p:spPr>
            <a:xfrm>
              <a:off x="9616295" y="1166795"/>
              <a:ext cx="1041401" cy="359756"/>
            </a:xfrm>
            <a:prstGeom prst="roundRect">
              <a:avLst>
                <a:gd name="adj" fmla="val 27173"/>
              </a:avLst>
            </a:prstGeom>
            <a:solidFill>
              <a:srgbClr val="FCD901">
                <a:alpha val="7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 일정</a:t>
              </a:r>
              <a:endParaRPr lang="en-US" altLang="ko-KR" sz="13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58372-35AA-4C54-AAA9-FE6D7BB43660}"/>
              </a:ext>
            </a:extLst>
          </p:cNvPr>
          <p:cNvSpPr/>
          <p:nvPr/>
        </p:nvSpPr>
        <p:spPr>
          <a:xfrm>
            <a:off x="1871133" y="341885"/>
            <a:ext cx="9739842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ECA086-B899-472B-8517-4A624DAA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9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72FE1B6-AF65-442A-BAF6-576042ADDC69}"/>
              </a:ext>
            </a:extLst>
          </p:cNvPr>
          <p:cNvSpPr txBox="1"/>
          <p:nvPr/>
        </p:nvSpPr>
        <p:spPr>
          <a:xfrm>
            <a:off x="469480" y="984513"/>
            <a:ext cx="9661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별 예측 결과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구분 기준 </a:t>
            </a:r>
            <a:r>
              <a:rPr lang="en-US" altLang="ko-KR" sz="1500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485306" y="2340114"/>
            <a:ext cx="5484284" cy="40860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69480" y="1906392"/>
            <a:ext cx="1126066" cy="430408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07911E-6D07-471B-8549-13B961E12B58}"/>
              </a:ext>
            </a:extLst>
          </p:cNvPr>
          <p:cNvGrpSpPr/>
          <p:nvPr/>
        </p:nvGrpSpPr>
        <p:grpSpPr>
          <a:xfrm>
            <a:off x="511815" y="1293312"/>
            <a:ext cx="8564449" cy="666890"/>
            <a:chOff x="1562484" y="1354816"/>
            <a:chExt cx="4454271" cy="6668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B73466-6EC8-467B-BFC1-5FE84EF45EEB}"/>
                </a:ext>
              </a:extLst>
            </p:cNvPr>
            <p:cNvSpPr txBox="1"/>
            <p:nvPr/>
          </p:nvSpPr>
          <p:spPr>
            <a:xfrm>
              <a:off x="1582334" y="1354816"/>
              <a:ext cx="44344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altLang="ko-KR" sz="11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</a:t>
              </a:r>
              <a:r>
                <a:rPr lang="ko-KR" altLang="en-US" sz="11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개월 이상 확장</a:t>
              </a:r>
              <a:r>
                <a:rPr lang="en-US" altLang="ko-KR" sz="11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1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또는 수축이 지속된 국면을 그 해의 국면으로 설정</a:t>
              </a:r>
              <a:endParaRPr lang="en-US" altLang="ko-KR" sz="11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90DD2F-7286-402C-A2A1-D0AB1E48E7AC}"/>
                </a:ext>
              </a:extLst>
            </p:cNvPr>
            <p:cNvSpPr txBox="1"/>
            <p:nvPr/>
          </p:nvSpPr>
          <p:spPr>
            <a:xfrm>
              <a:off x="1562484" y="1590819"/>
              <a:ext cx="43836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2011, 2013, 2014, 2015, 2016, 2017, 2020 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  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2012, 2018, 2019</a:t>
              </a:r>
            </a:p>
          </p:txBody>
        </p:sp>
      </p:grp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81062" y="1906392"/>
            <a:ext cx="1126066" cy="391081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수축기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81062" y="2336800"/>
            <a:ext cx="5484284" cy="40860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423B3D-6320-49FB-892F-14AC3B3F012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1/4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18DB0-AF54-44B7-A455-357DDD64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00398-6C29-4AE7-9F1D-65D04959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3" y="2433565"/>
            <a:ext cx="5329450" cy="3924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C7349B-8122-4DD0-BF53-10940A4D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51" y="2433565"/>
            <a:ext cx="532197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7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72FE1B6-AF65-442A-BAF6-576042ADDC69}"/>
              </a:ext>
            </a:extLst>
          </p:cNvPr>
          <p:cNvSpPr txBox="1"/>
          <p:nvPr/>
        </p:nvSpPr>
        <p:spPr>
          <a:xfrm>
            <a:off x="469480" y="984513"/>
            <a:ext cx="96618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별 예측 결과 </a:t>
            </a:r>
            <a:r>
              <a:rPr lang="en-US" altLang="ko-KR" sz="1500" b="1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경기순환국면 구분 기준 </a:t>
            </a:r>
            <a:r>
              <a:rPr lang="en-US" altLang="ko-KR" sz="1500" spc="2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485306" y="2340114"/>
            <a:ext cx="5484284" cy="40860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469480" y="1906392"/>
            <a:ext cx="1126066" cy="430408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2B4F45DC-B5BC-415C-9A5F-523D0E721730}"/>
              </a:ext>
            </a:extLst>
          </p:cNvPr>
          <p:cNvSpPr/>
          <p:nvPr/>
        </p:nvSpPr>
        <p:spPr>
          <a:xfrm>
            <a:off x="6181062" y="1906392"/>
            <a:ext cx="1126066" cy="391081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수축기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81062" y="2336800"/>
            <a:ext cx="5484284" cy="40860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423B3D-6320-49FB-892F-14AC3B3F012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2/4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31570-45A8-46AA-8A1B-F856D9A812EA}"/>
              </a:ext>
            </a:extLst>
          </p:cNvPr>
          <p:cNvSpPr txBox="1"/>
          <p:nvPr/>
        </p:nvSpPr>
        <p:spPr>
          <a:xfrm>
            <a:off x="469480" y="1307678"/>
            <a:ext cx="7540499" cy="4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500"/>
              </a:spcAft>
            </a:pPr>
            <a:r>
              <a:rPr lang="ko-KR" altLang="en-US" sz="11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재무제표의 </a:t>
            </a:r>
            <a:r>
              <a:rPr lang="en-US" altLang="ko-KR" sz="11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1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월이 속한 국면을 그 해의 국면으로 설정</a:t>
            </a:r>
            <a:endParaRPr lang="en-US" altLang="ko-KR" sz="11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2013, 2014, 2015, 2016, 2020  |  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2011, 2012, 2017, 2018, 2019</a:t>
            </a:r>
            <a:r>
              <a:rPr lang="en-US" altLang="ko-KR" sz="11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BD1A8B-021C-4494-8ED0-71B75244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F55B5-87D9-45EA-A4C5-2DD08B51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7" y="2417222"/>
            <a:ext cx="5344757" cy="3939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98BAA1-0674-4A15-92D8-88F976A1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13" y="2417222"/>
            <a:ext cx="5329629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6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B092D143-E6B2-4B29-A8B7-65C8CEC84B62}"/>
              </a:ext>
            </a:extLst>
          </p:cNvPr>
          <p:cNvSpPr txBox="1"/>
          <p:nvPr/>
        </p:nvSpPr>
        <p:spPr>
          <a:xfrm>
            <a:off x="678911" y="1155060"/>
            <a:ext cx="9661895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 2 ~ 4  </a:t>
            </a: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결과 요약</a:t>
            </a:r>
            <a:endParaRPr lang="en-US" altLang="ko-KR" sz="1500" b="1" spc="2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ko-KR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set </a:t>
            </a:r>
            <a:r>
              <a:rPr lang="ko-KR" altLang="en-US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가장 뛰어난 예측 결과를 나타낸 모델 </a:t>
            </a:r>
            <a:r>
              <a:rPr lang="en-US" altLang="ko-KR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(F1 score </a:t>
            </a:r>
            <a:r>
              <a:rPr lang="ko-KR" altLang="en-US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300" b="1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B3C510-3AFF-416C-9EE4-98EE17107547}"/>
              </a:ext>
            </a:extLst>
          </p:cNvPr>
          <p:cNvGrpSpPr/>
          <p:nvPr/>
        </p:nvGrpSpPr>
        <p:grpSpPr>
          <a:xfrm>
            <a:off x="1381039" y="2001106"/>
            <a:ext cx="9260299" cy="3579725"/>
            <a:chOff x="1372413" y="2115637"/>
            <a:chExt cx="9260299" cy="357972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85C829E-F427-47F6-9906-3F83F18FCB97}"/>
                </a:ext>
              </a:extLst>
            </p:cNvPr>
            <p:cNvGrpSpPr/>
            <p:nvPr/>
          </p:nvGrpSpPr>
          <p:grpSpPr>
            <a:xfrm>
              <a:off x="6525384" y="2171120"/>
              <a:ext cx="4088647" cy="664898"/>
              <a:chOff x="1312029" y="1838326"/>
              <a:chExt cx="4088647" cy="66489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335E2CA-F5A5-412A-8A93-A29AB3AC5470}"/>
                  </a:ext>
                </a:extLst>
              </p:cNvPr>
              <p:cNvSpPr/>
              <p:nvPr/>
            </p:nvSpPr>
            <p:spPr>
              <a:xfrm>
                <a:off x="1312029" y="1838326"/>
                <a:ext cx="4088647" cy="4955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8A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경기국면 구분 기준 </a:t>
                </a:r>
                <a:r>
                  <a:rPr lang="en-US" altLang="ko-KR" sz="1600" dirty="0">
                    <a:solidFill>
                      <a:srgbClr val="8A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67DDA1-8DD8-472C-BAE1-9409835E0E84}"/>
                  </a:ext>
                </a:extLst>
              </p:cNvPr>
              <p:cNvSpPr txBox="1"/>
              <p:nvPr/>
            </p:nvSpPr>
            <p:spPr>
              <a:xfrm>
                <a:off x="1312029" y="2257003"/>
                <a:ext cx="40886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ctr"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ko-KR" altLang="en-US" sz="10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 재무제표의 </a:t>
                </a:r>
                <a:r>
                  <a:rPr lang="en-US" altLang="ko-KR" sz="10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12</a:t>
                </a:r>
                <a:r>
                  <a:rPr lang="ko-KR" altLang="en-US" sz="10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월이 속한 국면을 그 해의 국면으로 정의</a:t>
                </a:r>
                <a:endParaRPr lang="en-US" altLang="ko-KR" sz="1000" spc="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8F13D2A-49AC-40CE-BDE9-A864C4B617A2}"/>
                </a:ext>
              </a:extLst>
            </p:cNvPr>
            <p:cNvSpPr/>
            <p:nvPr/>
          </p:nvSpPr>
          <p:spPr>
            <a:xfrm>
              <a:off x="6510748" y="2864171"/>
              <a:ext cx="2016000" cy="694634"/>
            </a:xfrm>
            <a:prstGeom prst="rect">
              <a:avLst/>
            </a:prstGeom>
            <a:solidFill>
              <a:srgbClr val="8A0000">
                <a:alpha val="30000"/>
              </a:srgbClr>
            </a:solidFill>
            <a:ln w="38100">
              <a:solidFill>
                <a:srgbClr val="DC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Dataset 4</a:t>
              </a:r>
              <a:r>
                <a:rPr lang="ko-KR" altLang="en-US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600" dirty="0">
                <a:solidFill>
                  <a:srgbClr val="8A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 </a:t>
              </a:r>
              <a:r>
                <a:rPr lang="ko-KR" altLang="en-US" sz="13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확장기</a:t>
              </a:r>
              <a:endParaRPr lang="en-US" altLang="ko-KR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8177844-2C43-4519-A04F-1A584B4606AE}"/>
                </a:ext>
              </a:extLst>
            </p:cNvPr>
            <p:cNvSpPr/>
            <p:nvPr/>
          </p:nvSpPr>
          <p:spPr>
            <a:xfrm>
              <a:off x="8616712" y="2864171"/>
              <a:ext cx="2016000" cy="694634"/>
            </a:xfrm>
            <a:prstGeom prst="rect">
              <a:avLst/>
            </a:prstGeom>
            <a:solidFill>
              <a:srgbClr val="8A0000">
                <a:alpha val="30000"/>
              </a:srgbClr>
            </a:solidFill>
            <a:ln w="38100">
              <a:solidFill>
                <a:srgbClr val="DC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Dataset 5</a:t>
              </a:r>
              <a:r>
                <a:rPr lang="ko-KR" altLang="en-US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1600" dirty="0">
                <a:solidFill>
                  <a:srgbClr val="8A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 수축기</a:t>
              </a:r>
              <a:endParaRPr lang="en-US" altLang="ko-KR" sz="1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A208DBE-72F2-4BC6-959E-CF414031729C}"/>
                </a:ext>
              </a:extLst>
            </p:cNvPr>
            <p:cNvSpPr/>
            <p:nvPr/>
          </p:nvSpPr>
          <p:spPr>
            <a:xfrm>
              <a:off x="6510748" y="3655614"/>
              <a:ext cx="2016000" cy="694634"/>
            </a:xfrm>
            <a:prstGeom prst="rect">
              <a:avLst/>
            </a:prstGeom>
            <a:noFill/>
            <a:ln w="38100">
              <a:solidFill>
                <a:srgbClr val="8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Stacking </a:t>
              </a:r>
            </a:p>
            <a:p>
              <a:pPr algn="ctr"/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Ensemble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31D94A-185B-4290-8A74-9AEB0452E8AA}"/>
                </a:ext>
              </a:extLst>
            </p:cNvPr>
            <p:cNvSpPr/>
            <p:nvPr/>
          </p:nvSpPr>
          <p:spPr>
            <a:xfrm>
              <a:off x="8616712" y="3655613"/>
              <a:ext cx="2016000" cy="694634"/>
            </a:xfrm>
            <a:prstGeom prst="rect">
              <a:avLst/>
            </a:prstGeom>
            <a:noFill/>
            <a:ln w="38100">
              <a:solidFill>
                <a:srgbClr val="8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Random</a:t>
              </a:r>
            </a:p>
            <a:p>
              <a:pPr algn="ctr"/>
              <a:r>
                <a:rPr lang="en-US" altLang="ko-KR" sz="1600" dirty="0">
                  <a:solidFill>
                    <a:srgbClr val="8A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Forest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FDE6319-E279-40E4-8136-9A192DC0E791}"/>
                </a:ext>
              </a:extLst>
            </p:cNvPr>
            <p:cNvGrpSpPr/>
            <p:nvPr/>
          </p:nvGrpSpPr>
          <p:grpSpPr>
            <a:xfrm>
              <a:off x="1372413" y="2115637"/>
              <a:ext cx="4137446" cy="3543292"/>
              <a:chOff x="1372413" y="2115637"/>
              <a:chExt cx="4137446" cy="354329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0F9CB7C-EB13-4F6D-9D79-4F3FBA967D13}"/>
                  </a:ext>
                </a:extLst>
              </p:cNvPr>
              <p:cNvGrpSpPr/>
              <p:nvPr/>
            </p:nvGrpSpPr>
            <p:grpSpPr>
              <a:xfrm>
                <a:off x="1395675" y="2115637"/>
                <a:ext cx="4088647" cy="925640"/>
                <a:chOff x="1312029" y="1838326"/>
                <a:chExt cx="4088647" cy="92564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48826DB-749D-4E0C-B71C-C1383BF33EA2}"/>
                    </a:ext>
                  </a:extLst>
                </p:cNvPr>
                <p:cNvSpPr/>
                <p:nvPr/>
              </p:nvSpPr>
              <p:spPr>
                <a:xfrm>
                  <a:off x="1312029" y="1838326"/>
                  <a:ext cx="4088647" cy="4955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accent6">
                          <a:lumMod val="50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경기국면 구분 기준 </a:t>
                  </a:r>
                  <a:r>
                    <a:rPr lang="en-US" altLang="ko-KR" sz="1600" dirty="0">
                      <a:solidFill>
                        <a:schemeClr val="accent6">
                          <a:lumMod val="50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02F702-2B71-44E3-8F23-135319E6F090}"/>
                    </a:ext>
                  </a:extLst>
                </p:cNvPr>
                <p:cNvSpPr txBox="1"/>
                <p:nvPr/>
              </p:nvSpPr>
              <p:spPr>
                <a:xfrm>
                  <a:off x="1312029" y="2257003"/>
                  <a:ext cx="4088647" cy="50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  <a:spcAft>
                      <a:spcPts val="1000"/>
                    </a:spcAft>
                  </a:pPr>
                  <a:r>
                    <a:rPr lang="en-US" altLang="ko-KR" sz="100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6 </a:t>
                  </a:r>
                  <a:r>
                    <a:rPr lang="ko-KR" altLang="en-US" sz="100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개월 이상 확장</a:t>
                  </a:r>
                  <a:r>
                    <a:rPr lang="en-US" altLang="ko-KR" sz="100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000" spc="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또는 수축이 지속된 국면을 그 해의 국면으로 정의</a:t>
                  </a:r>
                  <a:endParaRPr lang="en-US" altLang="ko-KR" sz="1000" spc="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569EE81-F7E3-433A-A1F2-15B608DDD80E}"/>
                  </a:ext>
                </a:extLst>
              </p:cNvPr>
              <p:cNvSpPr/>
              <p:nvPr/>
            </p:nvSpPr>
            <p:spPr>
              <a:xfrm>
                <a:off x="1372413" y="2827738"/>
                <a:ext cx="2016000" cy="694634"/>
              </a:xfrm>
              <a:prstGeom prst="rect">
                <a:avLst/>
              </a:prstGeom>
              <a:solidFill>
                <a:schemeClr val="accent6">
                  <a:lumMod val="50000"/>
                  <a:alpha val="30000"/>
                </a:schemeClr>
              </a:solidFill>
              <a:ln w="38100">
                <a:solidFill>
                  <a:srgbClr val="C3C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Dataset 2</a:t>
                </a:r>
                <a:r>
                  <a:rPr lang="ko-KR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경기 </a:t>
                </a:r>
                <a:r>
                  <a:rPr lang="ko-KR" altLang="en-US" sz="1300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확장기</a:t>
                </a:r>
                <a:endParaRPr lang="en-US" altLang="ko-KR" sz="1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870E775-93FF-4DE8-976D-BAF57601E8D0}"/>
                  </a:ext>
                </a:extLst>
              </p:cNvPr>
              <p:cNvSpPr/>
              <p:nvPr/>
            </p:nvSpPr>
            <p:spPr>
              <a:xfrm>
                <a:off x="3487003" y="2827738"/>
                <a:ext cx="2016000" cy="694634"/>
              </a:xfrm>
              <a:prstGeom prst="rect">
                <a:avLst/>
              </a:prstGeom>
              <a:solidFill>
                <a:schemeClr val="accent6">
                  <a:lumMod val="50000"/>
                  <a:alpha val="30000"/>
                </a:schemeClr>
              </a:solidFill>
              <a:ln w="38100">
                <a:solidFill>
                  <a:srgbClr val="C3C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Dataset 3</a:t>
                </a:r>
                <a:r>
                  <a:rPr lang="ko-KR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경기 수축기</a:t>
                </a:r>
                <a:endParaRPr lang="en-US" altLang="ko-KR" sz="1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86F2FD-C8B1-4EA8-ADEB-D75EFF9FA2CC}"/>
                  </a:ext>
                </a:extLst>
              </p:cNvPr>
              <p:cNvSpPr/>
              <p:nvPr/>
            </p:nvSpPr>
            <p:spPr>
              <a:xfrm>
                <a:off x="1372413" y="3619181"/>
                <a:ext cx="4130590" cy="694634"/>
              </a:xfrm>
              <a:prstGeom prst="rect">
                <a:avLst/>
              </a:prstGeom>
              <a:noFill/>
              <a:ln w="3810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Stacking Ensemble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78C0EE-469B-4A94-8C06-C686CAB70464}"/>
                  </a:ext>
                </a:extLst>
              </p:cNvPr>
              <p:cNvSpPr/>
              <p:nvPr/>
            </p:nvSpPr>
            <p:spPr>
              <a:xfrm>
                <a:off x="1380868" y="4400383"/>
                <a:ext cx="2016000" cy="1258546"/>
              </a:xfrm>
              <a:prstGeom prst="rect">
                <a:avLst/>
              </a:prstGeom>
              <a:solidFill>
                <a:schemeClr val="accent6">
                  <a:lumMod val="50000"/>
                  <a:alpha val="30000"/>
                </a:schemeClr>
              </a:solidFill>
              <a:ln w="38100">
                <a:solidFill>
                  <a:srgbClr val="C3C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0" bIns="0"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Acc. : 0.90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Pre. : 0.32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Rec. : 0.59</a:t>
                </a:r>
              </a:p>
              <a:p>
                <a:pPr algn="r"/>
                <a:r>
                  <a:rPr lang="en-US" altLang="ko-KR" sz="1400" b="1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F1 : 0.42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AUC : 0.86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55BB7F1-1B78-4A81-90D3-29C9A9EB5E8B}"/>
                  </a:ext>
                </a:extLst>
              </p:cNvPr>
              <p:cNvSpPr/>
              <p:nvPr/>
            </p:nvSpPr>
            <p:spPr>
              <a:xfrm>
                <a:off x="3493859" y="4400383"/>
                <a:ext cx="2016000" cy="1258546"/>
              </a:xfrm>
              <a:prstGeom prst="rect">
                <a:avLst/>
              </a:prstGeom>
              <a:solidFill>
                <a:schemeClr val="accent6">
                  <a:lumMod val="50000"/>
                  <a:alpha val="30000"/>
                </a:schemeClr>
              </a:solidFill>
              <a:ln w="38100">
                <a:solidFill>
                  <a:srgbClr val="C3C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0" bIns="0"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Acc. : 0.96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Pre. : 0.50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Rec. : 0.80</a:t>
                </a:r>
              </a:p>
              <a:p>
                <a:pPr algn="r"/>
                <a:r>
                  <a:rPr lang="en-US" altLang="ko-KR" sz="1400" b="1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F1 : 0.62</a:t>
                </a:r>
              </a:p>
              <a:p>
                <a:pPr algn="r"/>
                <a:r>
                  <a:rPr lang="en-US" altLang="ko-KR" sz="1400" dirty="0">
                    <a:solidFill>
                      <a:schemeClr val="accent6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AUC : 0.97</a:t>
                </a: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01A964E-8889-44CD-B128-E016FF16C450}"/>
                </a:ext>
              </a:extLst>
            </p:cNvPr>
            <p:cNvSpPr/>
            <p:nvPr/>
          </p:nvSpPr>
          <p:spPr>
            <a:xfrm>
              <a:off x="6510748" y="4436816"/>
              <a:ext cx="2016000" cy="1258546"/>
            </a:xfrm>
            <a:prstGeom prst="rect">
              <a:avLst/>
            </a:prstGeom>
            <a:solidFill>
              <a:srgbClr val="DCB2B2"/>
            </a:solidFill>
            <a:ln w="38100">
              <a:solidFill>
                <a:srgbClr val="DC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80000" bIns="0" rtlCol="0" anchor="ctr"/>
            <a:lstStyle/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Acc. : 0.96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Pre. : 0.46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Rec. : 0.88</a:t>
              </a:r>
            </a:p>
            <a:p>
              <a:pPr algn="r"/>
              <a:r>
                <a:rPr lang="en-US" altLang="ko-KR" sz="1400" b="1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F1 : 0.61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AUC : 0.92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448CAB-5283-4F6F-96FE-F7AA2C6B0AED}"/>
                </a:ext>
              </a:extLst>
            </p:cNvPr>
            <p:cNvSpPr/>
            <p:nvPr/>
          </p:nvSpPr>
          <p:spPr>
            <a:xfrm>
              <a:off x="8615113" y="4436814"/>
              <a:ext cx="2016000" cy="1258546"/>
            </a:xfrm>
            <a:prstGeom prst="rect">
              <a:avLst/>
            </a:prstGeom>
            <a:solidFill>
              <a:srgbClr val="DCB2B2"/>
            </a:solidFill>
            <a:ln w="38100">
              <a:solidFill>
                <a:srgbClr val="DC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80000" bIns="0" rtlCol="0" anchor="ctr"/>
            <a:lstStyle/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Acc. : 0.90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Pre. : 0.32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Rec. : 0.60</a:t>
              </a:r>
            </a:p>
            <a:p>
              <a:pPr algn="r"/>
              <a:r>
                <a:rPr lang="en-US" altLang="ko-KR" sz="1400" b="1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F1 : 0.42</a:t>
              </a:r>
            </a:p>
            <a:p>
              <a:pPr algn="r"/>
              <a:r>
                <a:rPr lang="en-US" altLang="ko-KR" sz="1400" dirty="0">
                  <a:solidFill>
                    <a:srgbClr val="8A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AUC : 0.88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338253-699D-4FBC-B3C0-8CEBC786B66D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3/4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926ACA-01DF-41BA-9588-513C9174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89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72FE1B6-AF65-442A-BAF6-576042ADDC69}"/>
              </a:ext>
            </a:extLst>
          </p:cNvPr>
          <p:cNvSpPr txBox="1"/>
          <p:nvPr/>
        </p:nvSpPr>
        <p:spPr>
          <a:xfrm>
            <a:off x="534148" y="1068806"/>
            <a:ext cx="966189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500" b="1" spc="2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경기국면 모델의 예측 결과 비교 </a:t>
            </a:r>
            <a:endParaRPr lang="en-US" altLang="ko-KR" sz="1500" b="1" spc="2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sz="1400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국면 별 </a:t>
            </a:r>
            <a:r>
              <a:rPr lang="en-US" altLang="ko-KR" sz="1400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1400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다른 국면의 </a:t>
            </a:r>
            <a:r>
              <a:rPr lang="en-US" altLang="ko-KR" sz="1400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</a:t>
            </a:r>
            <a:r>
              <a:rPr lang="ko-KR" altLang="en-US" sz="1400" spc="2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대입하면서 예측 결과를 비교함</a:t>
            </a:r>
            <a:endParaRPr lang="en-US" altLang="ko-KR" sz="1400" spc="2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F7D7A-C840-49E8-8569-CC5F354B5E61}"/>
              </a:ext>
            </a:extLst>
          </p:cNvPr>
          <p:cNvSpPr/>
          <p:nvPr/>
        </p:nvSpPr>
        <p:spPr>
          <a:xfrm>
            <a:off x="500723" y="2658132"/>
            <a:ext cx="5484284" cy="346857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A1C2D5C6-2028-4169-8320-3E0B609E26B5}"/>
              </a:ext>
            </a:extLst>
          </p:cNvPr>
          <p:cNvSpPr/>
          <p:nvPr/>
        </p:nvSpPr>
        <p:spPr>
          <a:xfrm>
            <a:off x="500723" y="2006817"/>
            <a:ext cx="1126066" cy="643189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기준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73466-6EC8-467B-BFC1-5FE84EF45EEB}"/>
              </a:ext>
            </a:extLst>
          </p:cNvPr>
          <p:cNvSpPr txBox="1"/>
          <p:nvPr/>
        </p:nvSpPr>
        <p:spPr>
          <a:xfrm>
            <a:off x="1620309" y="2055607"/>
            <a:ext cx="438361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</a:t>
            </a: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이상 확장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수축이 지속된 국면을 그 해의 국면으로 설정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2011, 2013, 2014, 2015, 2016, 2017, 2020</a:t>
            </a:r>
          </a:p>
          <a:p>
            <a:pPr>
              <a:lnSpc>
                <a:spcPct val="1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2012, 2018, 2019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EBAED1F-6C7B-4B5B-BB3C-F53BA1F9FCB1}"/>
              </a:ext>
            </a:extLst>
          </p:cNvPr>
          <p:cNvSpPr/>
          <p:nvPr/>
        </p:nvSpPr>
        <p:spPr>
          <a:xfrm>
            <a:off x="579892" y="2764891"/>
            <a:ext cx="2620499" cy="393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: </a:t>
            </a:r>
            <a:r>
              <a:rPr lang="ko-KR" altLang="en-US" sz="15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329C47-0931-49F8-AC72-B301A91D04FA}"/>
              </a:ext>
            </a:extLst>
          </p:cNvPr>
          <p:cNvGrpSpPr/>
          <p:nvPr/>
        </p:nvGrpSpPr>
        <p:grpSpPr>
          <a:xfrm>
            <a:off x="649960" y="3181481"/>
            <a:ext cx="2480364" cy="2747214"/>
            <a:chOff x="607428" y="3064530"/>
            <a:chExt cx="2480364" cy="274721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C6E09F-44C3-42D4-AACB-29B074EF68BA}"/>
                </a:ext>
              </a:extLst>
            </p:cNvPr>
            <p:cNvSpPr/>
            <p:nvPr/>
          </p:nvSpPr>
          <p:spPr>
            <a:xfrm>
              <a:off x="607428" y="3064530"/>
              <a:ext cx="2480364" cy="82843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General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Logistic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Regression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0.44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6F4D59E-B584-4E00-B7A4-4416928435AB}"/>
                </a:ext>
              </a:extLst>
            </p:cNvPr>
            <p:cNvSpPr/>
            <p:nvPr/>
          </p:nvSpPr>
          <p:spPr>
            <a:xfrm>
              <a:off x="607428" y="4023921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 err="1">
                  <a:solidFill>
                    <a:srgbClr val="007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 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0.42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F587E68-7F63-40A0-BA11-E9E8F1E0DA47}"/>
                </a:ext>
              </a:extLst>
            </p:cNvPr>
            <p:cNvSpPr/>
            <p:nvPr/>
          </p:nvSpPr>
          <p:spPr>
            <a:xfrm>
              <a:off x="607428" y="4983313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0.36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E151DB3-D44D-4006-9A11-44D18F39734C}"/>
              </a:ext>
            </a:extLst>
          </p:cNvPr>
          <p:cNvSpPr/>
          <p:nvPr/>
        </p:nvSpPr>
        <p:spPr>
          <a:xfrm>
            <a:off x="3288241" y="2764891"/>
            <a:ext cx="2590386" cy="393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: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기준 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AD1C3D-A532-4618-8E76-F9562084E661}"/>
              </a:ext>
            </a:extLst>
          </p:cNvPr>
          <p:cNvGrpSpPr/>
          <p:nvPr/>
        </p:nvGrpSpPr>
        <p:grpSpPr>
          <a:xfrm>
            <a:off x="3361688" y="3181481"/>
            <a:ext cx="2480364" cy="2747214"/>
            <a:chOff x="3319156" y="3064530"/>
            <a:chExt cx="2480364" cy="2747214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0AB8188-9B12-4D3A-B396-25A86634317E}"/>
                </a:ext>
              </a:extLst>
            </p:cNvPr>
            <p:cNvSpPr/>
            <p:nvPr/>
          </p:nvSpPr>
          <p:spPr>
            <a:xfrm>
              <a:off x="3319156" y="3064530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General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Logistic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Regression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0.36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3111227-228A-466F-AF69-CB8572909D3B}"/>
                </a:ext>
              </a:extLst>
            </p:cNvPr>
            <p:cNvSpPr/>
            <p:nvPr/>
          </p:nvSpPr>
          <p:spPr>
            <a:xfrm>
              <a:off x="3319156" y="4023922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 err="1">
                  <a:solidFill>
                    <a:srgbClr val="007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200" b="1" dirty="0">
                  <a:solidFill>
                    <a:schemeClr val="accent6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0.52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CBB23D9-E72B-4EDA-A139-BCFECE8A2056}"/>
                </a:ext>
              </a:extLst>
            </p:cNvPr>
            <p:cNvSpPr/>
            <p:nvPr/>
          </p:nvSpPr>
          <p:spPr>
            <a:xfrm>
              <a:off x="3319156" y="4983313"/>
              <a:ext cx="2480364" cy="82843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0.61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BF643-E187-4F05-BF3A-D3AEEF9116EC}"/>
              </a:ext>
            </a:extLst>
          </p:cNvPr>
          <p:cNvSpPr/>
          <p:nvPr/>
        </p:nvSpPr>
        <p:spPr>
          <a:xfrm>
            <a:off x="6146801" y="2658132"/>
            <a:ext cx="5484284" cy="346857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347DB5-B89F-4B55-98FE-B64CCCF80211}"/>
              </a:ext>
            </a:extLst>
          </p:cNvPr>
          <p:cNvSpPr txBox="1"/>
          <p:nvPr/>
        </p:nvSpPr>
        <p:spPr>
          <a:xfrm>
            <a:off x="7277472" y="2055607"/>
            <a:ext cx="3725894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재무제표의 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월이 속한 국면을 그 해의 국면으로 설정</a:t>
            </a:r>
            <a:endParaRPr lang="en-US" altLang="ko-KR" sz="1000" b="1" spc="2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2013, 2014, 2015, 2016, 2020</a:t>
            </a:r>
          </a:p>
          <a:p>
            <a:pPr>
              <a:lnSpc>
                <a:spcPct val="1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2011, 2012, 2017, 2018, 2019</a:t>
            </a:r>
            <a:r>
              <a:rPr lang="en-US" altLang="ko-KR" sz="1000" b="1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79" name="사각형: 잘린 한쪽 모서리 278">
            <a:extLst>
              <a:ext uri="{FF2B5EF4-FFF2-40B4-BE49-F238E27FC236}">
                <a16:creationId xmlns:a16="http://schemas.microsoft.com/office/drawing/2014/main" id="{A422504F-0AD5-47DD-92A0-380BF1038173}"/>
              </a:ext>
            </a:extLst>
          </p:cNvPr>
          <p:cNvSpPr/>
          <p:nvPr/>
        </p:nvSpPr>
        <p:spPr>
          <a:xfrm>
            <a:off x="6150591" y="2006817"/>
            <a:ext cx="1126066" cy="643189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36000" bIns="144000"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기준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5396E7-293F-460A-8D10-E6BD348E4339}"/>
              </a:ext>
            </a:extLst>
          </p:cNvPr>
          <p:cNvGrpSpPr/>
          <p:nvPr/>
        </p:nvGrpSpPr>
        <p:grpSpPr>
          <a:xfrm>
            <a:off x="6314212" y="3181481"/>
            <a:ext cx="2480364" cy="2747214"/>
            <a:chOff x="6271680" y="3064530"/>
            <a:chExt cx="2480364" cy="2747214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AF511E2-C49B-4EA1-A25B-D44EC7750751}"/>
                </a:ext>
              </a:extLst>
            </p:cNvPr>
            <p:cNvSpPr/>
            <p:nvPr/>
          </p:nvSpPr>
          <p:spPr>
            <a:xfrm>
              <a:off x="6271680" y="3064530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General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Logistic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Regression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0.43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20E19BA-40AA-4FF8-A426-5D6BBAF57307}"/>
                </a:ext>
              </a:extLst>
            </p:cNvPr>
            <p:cNvSpPr/>
            <p:nvPr/>
          </p:nvSpPr>
          <p:spPr>
            <a:xfrm>
              <a:off x="6271680" y="4023922"/>
              <a:ext cx="2480364" cy="82843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 err="1">
                  <a:solidFill>
                    <a:srgbClr val="007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기준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2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0.60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D66B319-E004-4A1A-A0A3-CEFCB55849CA}"/>
                </a:ext>
              </a:extLst>
            </p:cNvPr>
            <p:cNvSpPr/>
            <p:nvPr/>
          </p:nvSpPr>
          <p:spPr>
            <a:xfrm>
              <a:off x="6271680" y="4983313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0.53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9171E9-F57D-42A5-AF47-F2755FD08DDC}"/>
              </a:ext>
            </a:extLst>
          </p:cNvPr>
          <p:cNvGrpSpPr/>
          <p:nvPr/>
        </p:nvGrpSpPr>
        <p:grpSpPr>
          <a:xfrm>
            <a:off x="8994786" y="3181481"/>
            <a:ext cx="2480364" cy="2747214"/>
            <a:chOff x="8952254" y="3064530"/>
            <a:chExt cx="2480364" cy="2747214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7DA146-5C80-473D-95CC-3BA72E0B9B08}"/>
                </a:ext>
              </a:extLst>
            </p:cNvPr>
            <p:cNvSpPr/>
            <p:nvPr/>
          </p:nvSpPr>
          <p:spPr>
            <a:xfrm>
              <a:off x="8952254" y="3064530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General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Logistic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Regression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0.44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B8040FC-1F54-443B-A786-9675C80D5DD5}"/>
                </a:ext>
              </a:extLst>
            </p:cNvPr>
            <p:cNvSpPr/>
            <p:nvPr/>
          </p:nvSpPr>
          <p:spPr>
            <a:xfrm>
              <a:off x="8952254" y="4023922"/>
              <a:ext cx="2480364" cy="82843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 err="1">
                  <a:solidFill>
                    <a:srgbClr val="007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기준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Stacking Ensemble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0.52</a:t>
              </a:r>
              <a:endPara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9167F5B-8E99-4E99-9D6C-281CF0319CD5}"/>
                </a:ext>
              </a:extLst>
            </p:cNvPr>
            <p:cNvSpPr/>
            <p:nvPr/>
          </p:nvSpPr>
          <p:spPr>
            <a:xfrm>
              <a:off x="8952254" y="4983313"/>
              <a:ext cx="2480364" cy="828431"/>
            </a:xfrm>
            <a:prstGeom prst="rect">
              <a:avLst/>
            </a:prstGeom>
            <a:noFill/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r>
                <a:rPr lang="ko-KR" altLang="en-US" sz="1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수축기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기준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2 Model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Random Forest</a:t>
              </a:r>
            </a:p>
            <a:p>
              <a:pPr marL="171450" indent="-87313">
                <a:spcAft>
                  <a:spcPts val="200"/>
                </a:spcAft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F1 score : 0.42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F19AC1-A831-49DA-99A5-4F83990E7BBD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4/4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C6E9C6-0131-41F1-8F4B-5A823B7431B4}"/>
              </a:ext>
            </a:extLst>
          </p:cNvPr>
          <p:cNvSpPr/>
          <p:nvPr/>
        </p:nvSpPr>
        <p:spPr>
          <a:xfrm>
            <a:off x="6262571" y="2780966"/>
            <a:ext cx="2620499" cy="393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 : </a:t>
            </a:r>
            <a:r>
              <a:rPr lang="ko-KR" altLang="en-US" sz="15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확장기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endParaRPr lang="ko-KR" altLang="en-US" sz="11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A7664F-6CB6-458E-B2FD-0CE2B2D6B1DF}"/>
              </a:ext>
            </a:extLst>
          </p:cNvPr>
          <p:cNvSpPr/>
          <p:nvPr/>
        </p:nvSpPr>
        <p:spPr>
          <a:xfrm>
            <a:off x="8911651" y="2780966"/>
            <a:ext cx="2590386" cy="393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: </a:t>
            </a:r>
            <a:r>
              <a:rPr lang="ko-KR" altLang="en-US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수축기 기준</a:t>
            </a:r>
            <a:r>
              <a:rPr lang="en-US" altLang="ko-KR" sz="1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endParaRPr lang="ko-KR" altLang="en-US" sz="11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B055C2-9D2D-46E2-997B-B04C61A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82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D1BC6-279C-4DCC-8E72-4B9328F6A87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선행연구와 비교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1/2 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CFA0DB-24EF-4095-99E0-F396C55018FB}"/>
              </a:ext>
            </a:extLst>
          </p:cNvPr>
          <p:cNvGrpSpPr/>
          <p:nvPr/>
        </p:nvGrpSpPr>
        <p:grpSpPr>
          <a:xfrm>
            <a:off x="387145" y="2194979"/>
            <a:ext cx="2701828" cy="2887295"/>
            <a:chOff x="387145" y="2194979"/>
            <a:chExt cx="2701828" cy="288729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86E5DC3-BBD4-C601-DC31-65A7EE7459AE}"/>
                </a:ext>
              </a:extLst>
            </p:cNvPr>
            <p:cNvGrpSpPr/>
            <p:nvPr/>
          </p:nvGrpSpPr>
          <p:grpSpPr>
            <a:xfrm>
              <a:off x="1980267" y="4000246"/>
              <a:ext cx="1108706" cy="1082028"/>
              <a:chOff x="6511591" y="4311741"/>
              <a:chExt cx="1405658" cy="1405658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85E0A908-1EE5-BAB3-97D0-47000492FB4B}"/>
                  </a:ext>
                </a:extLst>
              </p:cNvPr>
              <p:cNvSpPr/>
              <p:nvPr/>
            </p:nvSpPr>
            <p:spPr>
              <a:xfrm>
                <a:off x="6511591" y="4311741"/>
                <a:ext cx="1405658" cy="140565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3" name="그래픽 122">
                <a:extLst>
                  <a:ext uri="{FF2B5EF4-FFF2-40B4-BE49-F238E27FC236}">
                    <a16:creationId xmlns:a16="http://schemas.microsoft.com/office/drawing/2014/main" id="{A22E493E-E111-8322-3877-FDE5F6B2B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021924" y="4822074"/>
                <a:ext cx="384993" cy="384993"/>
              </a:xfrm>
              <a:prstGeom prst="rect">
                <a:avLst/>
              </a:prstGeom>
            </p:spPr>
          </p:pic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5F6212D-750F-9A9F-FEE8-D471A73C94C2}"/>
                </a:ext>
              </a:extLst>
            </p:cNvPr>
            <p:cNvGrpSpPr/>
            <p:nvPr/>
          </p:nvGrpSpPr>
          <p:grpSpPr>
            <a:xfrm>
              <a:off x="387145" y="2194979"/>
              <a:ext cx="1108706" cy="1082028"/>
              <a:chOff x="9508643" y="1583860"/>
              <a:chExt cx="1405658" cy="1405658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4C36CCA-E016-EDE5-2F90-6C7129E5576D}"/>
                  </a:ext>
                </a:extLst>
              </p:cNvPr>
              <p:cNvSpPr/>
              <p:nvPr/>
            </p:nvSpPr>
            <p:spPr>
              <a:xfrm>
                <a:off x="9508643" y="1583860"/>
                <a:ext cx="1405658" cy="140565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4" name="그래픽 123">
                <a:extLst>
                  <a:ext uri="{FF2B5EF4-FFF2-40B4-BE49-F238E27FC236}">
                    <a16:creationId xmlns:a16="http://schemas.microsoft.com/office/drawing/2014/main" id="{5A605326-38D2-7ECE-FE2F-64DD0F520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0018976" y="2094193"/>
                <a:ext cx="384993" cy="384993"/>
              </a:xfrm>
              <a:prstGeom prst="rect">
                <a:avLst/>
              </a:prstGeom>
            </p:spPr>
          </p:pic>
        </p:grp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759BADA-E114-C2AB-29EE-52546436430C}"/>
                </a:ext>
              </a:extLst>
            </p:cNvPr>
            <p:cNvSpPr/>
            <p:nvPr/>
          </p:nvSpPr>
          <p:spPr>
            <a:xfrm>
              <a:off x="1005536" y="2642277"/>
              <a:ext cx="1703690" cy="166269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래픽 125">
              <a:extLst>
                <a:ext uri="{FF2B5EF4-FFF2-40B4-BE49-F238E27FC236}">
                  <a16:creationId xmlns:a16="http://schemas.microsoft.com/office/drawing/2014/main" id="{DBA2C70F-9C87-18D5-2D1A-4E7AD6BE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460188" y="3068896"/>
              <a:ext cx="753873" cy="763501"/>
            </a:xfrm>
            <a:prstGeom prst="rect">
              <a:avLst/>
            </a:prstGeom>
          </p:spPr>
        </p:pic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8A12B89-178A-E600-5F5C-BF31029673AB}"/>
              </a:ext>
            </a:extLst>
          </p:cNvPr>
          <p:cNvSpPr txBox="1"/>
          <p:nvPr/>
        </p:nvSpPr>
        <p:spPr>
          <a:xfrm>
            <a:off x="3327617" y="1113071"/>
            <a:ext cx="43079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국면별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 예측 결과 비교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 (F1 score 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기준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1D343-71A9-C3F8-1140-2B7754FFDC9E}"/>
              </a:ext>
            </a:extLst>
          </p:cNvPr>
          <p:cNvSpPr txBox="1"/>
          <p:nvPr/>
        </p:nvSpPr>
        <p:spPr>
          <a:xfrm>
            <a:off x="9350389" y="2587175"/>
            <a:ext cx="2171119" cy="2341556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>
            <a:solidFill>
              <a:srgbClr val="C00000"/>
            </a:solidFill>
            <a:prstDash val="sysDot"/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국면에 비해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동일한 국면에서의 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예측력이 더 높음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altLang="ko-KR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선행논문</a:t>
            </a:r>
            <a:r>
              <a:rPr lang="en-US" altLang="ko-KR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q</a:t>
            </a:r>
            <a:r>
              <a:rPr lang="la-Latn" altLang="ko-KR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uæro</a:t>
            </a:r>
            <a:r>
              <a:rPr lang="ko-KR" altLang="en-US" sz="1300" spc="-3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동일</a:t>
            </a:r>
            <a:r>
              <a:rPr lang="en-US" altLang="ko-KR" sz="1300" spc="-3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)</a:t>
            </a:r>
            <a:endParaRPr lang="en-US" altLang="ko-KR" sz="18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9ACE6D-0229-473B-A85F-E712B494B37B}"/>
              </a:ext>
            </a:extLst>
          </p:cNvPr>
          <p:cNvGrpSpPr/>
          <p:nvPr/>
        </p:nvGrpSpPr>
        <p:grpSpPr>
          <a:xfrm>
            <a:off x="3327617" y="1522038"/>
            <a:ext cx="5810394" cy="2213948"/>
            <a:chOff x="3576776" y="1341911"/>
            <a:chExt cx="5810394" cy="221394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569F257-9F25-4799-B683-304D2A6A270B}"/>
                </a:ext>
              </a:extLst>
            </p:cNvPr>
            <p:cNvGrpSpPr/>
            <p:nvPr/>
          </p:nvGrpSpPr>
          <p:grpSpPr>
            <a:xfrm>
              <a:off x="3576776" y="1341911"/>
              <a:ext cx="5810394" cy="2082622"/>
              <a:chOff x="3576776" y="1341911"/>
              <a:chExt cx="5810394" cy="2082622"/>
            </a:xfrm>
          </p:grpSpPr>
          <p:sp>
            <p:nvSpPr>
              <p:cNvPr id="33" name="Rectangle 4">
                <a:extLst>
                  <a:ext uri="{FF2B5EF4-FFF2-40B4-BE49-F238E27FC236}">
                    <a16:creationId xmlns:a16="http://schemas.microsoft.com/office/drawing/2014/main" id="{864409E3-64DE-872D-3BA2-CCCE6F449F14}"/>
                  </a:ext>
                </a:extLst>
              </p:cNvPr>
              <p:cNvSpPr/>
              <p:nvPr/>
            </p:nvSpPr>
            <p:spPr>
              <a:xfrm>
                <a:off x="3646737" y="1352544"/>
                <a:ext cx="5740433" cy="20719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33">
                <a:extLst>
                  <a:ext uri="{FF2B5EF4-FFF2-40B4-BE49-F238E27FC236}">
                    <a16:creationId xmlns:a16="http://schemas.microsoft.com/office/drawing/2014/main" id="{88358DAB-8CCD-B0CD-44DE-82482DE6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6776" y="1341911"/>
                <a:ext cx="0" cy="2071989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FA31B30-B396-F16A-9B07-739896894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6451" y="1690660"/>
                <a:ext cx="5455865" cy="143277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85FE1D-DA94-6732-F95C-62A7139DBA59}"/>
                  </a:ext>
                </a:extLst>
              </p:cNvPr>
              <p:cNvSpPr txBox="1"/>
              <p:nvPr/>
            </p:nvSpPr>
            <p:spPr>
              <a:xfrm>
                <a:off x="3673100" y="1420279"/>
                <a:ext cx="4392634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5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Light" panose="02000303000000020004" pitchFamily="50" charset="-127"/>
                  </a:rPr>
                  <a:t>선행 논문 </a:t>
                </a:r>
                <a:r>
                  <a:rPr lang="ko-KR" altLang="en-US" sz="13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Light" panose="02000303000000020004" pitchFamily="50" charset="-127"/>
                  </a:rPr>
                  <a:t>수축기 모델</a:t>
                </a:r>
                <a:endParaRPr lang="en-US" altLang="ko-KR" sz="13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BBA360D-AF4F-7D9F-2CE2-698EF4A0951A}"/>
                  </a:ext>
                </a:extLst>
              </p:cNvPr>
              <p:cNvSpPr txBox="1"/>
              <p:nvPr/>
            </p:nvSpPr>
            <p:spPr>
              <a:xfrm>
                <a:off x="6013312" y="3159105"/>
                <a:ext cx="1065769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highlight>
                      <a:srgbClr val="FCD901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Bold" panose="02000903000000020004" pitchFamily="50" charset="-127"/>
                  </a:rPr>
                  <a:t>0.486</a:t>
                </a:r>
                <a:r>
                  <a:rPr lang="ko-KR" altLang="en-US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highlight>
                      <a:srgbClr val="FCD901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Bold" panose="02000903000000020004" pitchFamily="50" charset="-127"/>
                  </a:rPr>
                  <a:t> </a:t>
                </a:r>
                <a:endParaRPr lang="en-US" altLang="ko-KR" sz="13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highlight>
                    <a:srgbClr val="FCD901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D583E0-B5F7-41EB-9132-DA5FBFDD43BF}"/>
                  </a:ext>
                </a:extLst>
              </p:cNvPr>
              <p:cNvSpPr txBox="1"/>
              <p:nvPr/>
            </p:nvSpPr>
            <p:spPr>
              <a:xfrm>
                <a:off x="8238065" y="3159105"/>
                <a:ext cx="9836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highlight>
                      <a:srgbClr val="FCD901"/>
                    </a:highligh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0.611</a:t>
                </a:r>
                <a:r>
                  <a:rPr lang="ko-KR" altLang="en-US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highlight>
                      <a:srgbClr val="FCD901"/>
                    </a:highligh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 </a:t>
                </a:r>
                <a:endParaRPr lang="en-US" altLang="ko-KR" sz="13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highlight>
                    <a:srgbClr val="FCD901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16EAD9-553A-4C0A-AD61-807C945A68DA}"/>
                  </a:ext>
                </a:extLst>
              </p:cNvPr>
              <p:cNvSpPr txBox="1"/>
              <p:nvPr/>
            </p:nvSpPr>
            <p:spPr>
              <a:xfrm>
                <a:off x="5445026" y="2116162"/>
                <a:ext cx="927681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1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HY견명조" panose="02030600000101010101" pitchFamily="18" charset="-127"/>
                    <a:ea typeface="HY견명조" panose="02030600000101010101" pitchFamily="18" charset="-127"/>
                    <a:cs typeface="Pretendard ExtraLight" panose="02000303000000020004" pitchFamily="50" charset="-127"/>
                  </a:rPr>
                  <a:t>0.914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4211A9-DBCA-426C-886F-2B1A271FB2B5}"/>
                  </a:ext>
                </a:extLst>
              </p:cNvPr>
              <p:cNvSpPr txBox="1"/>
              <p:nvPr/>
            </p:nvSpPr>
            <p:spPr>
              <a:xfrm>
                <a:off x="7675463" y="2110341"/>
                <a:ext cx="927681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1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HY견명조" panose="02030600000101010101" pitchFamily="18" charset="-127"/>
                    <a:ea typeface="HY견명조" panose="02030600000101010101" pitchFamily="18" charset="-127"/>
                    <a:cs typeface="Pretendard ExtraLight" panose="02000303000000020004" pitchFamily="50" charset="-127"/>
                  </a:rPr>
                  <a:t>0.952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BF61F4C-D135-4276-B20E-327BC6944896}"/>
                  </a:ext>
                </a:extLst>
              </p:cNvPr>
              <p:cNvSpPr txBox="1"/>
              <p:nvPr/>
            </p:nvSpPr>
            <p:spPr>
              <a:xfrm>
                <a:off x="3774813" y="3159105"/>
                <a:ext cx="1065768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highlight>
                      <a:srgbClr val="FCD901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Bold" panose="02000903000000020004" pitchFamily="50" charset="-127"/>
                  </a:rPr>
                  <a:t>F1 score </a:t>
                </a:r>
                <a:r>
                  <a:rPr lang="ko-KR" altLang="en-US" sz="13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highlight>
                      <a:srgbClr val="FCD901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Bold" panose="02000903000000020004" pitchFamily="50" charset="-127"/>
                  </a:rPr>
                  <a:t> </a:t>
                </a:r>
                <a:endParaRPr lang="en-US" altLang="ko-KR" sz="13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highlight>
                    <a:srgbClr val="FCD901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F36EF3-955B-437F-885F-2F6396F9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307398" y="2790608"/>
              <a:ext cx="546813" cy="98369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AB41F5-6380-4D43-8E6E-679996E7CBE9}"/>
              </a:ext>
            </a:extLst>
          </p:cNvPr>
          <p:cNvGrpSpPr/>
          <p:nvPr/>
        </p:nvGrpSpPr>
        <p:grpSpPr>
          <a:xfrm>
            <a:off x="3282007" y="3942776"/>
            <a:ext cx="5821022" cy="2229449"/>
            <a:chOff x="3587409" y="3749821"/>
            <a:chExt cx="5821022" cy="22294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D858E3-81B8-420C-BF6E-375A45E2E4DF}"/>
                </a:ext>
              </a:extLst>
            </p:cNvPr>
            <p:cNvGrpSpPr/>
            <p:nvPr/>
          </p:nvGrpSpPr>
          <p:grpSpPr>
            <a:xfrm>
              <a:off x="3587409" y="3749821"/>
              <a:ext cx="5821022" cy="2151634"/>
              <a:chOff x="3587409" y="3749821"/>
              <a:chExt cx="5821022" cy="2151634"/>
            </a:xfrm>
          </p:grpSpPr>
          <p:sp>
            <p:nvSpPr>
              <p:cNvPr id="46" name="Rectangle 4">
                <a:extLst>
                  <a:ext uri="{FF2B5EF4-FFF2-40B4-BE49-F238E27FC236}">
                    <a16:creationId xmlns:a16="http://schemas.microsoft.com/office/drawing/2014/main" id="{C6BC2728-4AA4-D963-749D-2060506ED2B7}"/>
                  </a:ext>
                </a:extLst>
              </p:cNvPr>
              <p:cNvSpPr/>
              <p:nvPr/>
            </p:nvSpPr>
            <p:spPr>
              <a:xfrm>
                <a:off x="3668000" y="3749821"/>
                <a:ext cx="5740431" cy="215163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cxnSp>
            <p:nvCxnSpPr>
              <p:cNvPr id="47" name="Straight Connector 33">
                <a:extLst>
                  <a:ext uri="{FF2B5EF4-FFF2-40B4-BE49-F238E27FC236}">
                    <a16:creationId xmlns:a16="http://schemas.microsoft.com/office/drawing/2014/main" id="{F995BFBA-D705-701A-68EB-7EFA3DEDB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7409" y="3749821"/>
                <a:ext cx="0" cy="212125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04549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Table 1864">
                <a:extLst>
                  <a:ext uri="{FF2B5EF4-FFF2-40B4-BE49-F238E27FC236}">
                    <a16:creationId xmlns:a16="http://schemas.microsoft.com/office/drawing/2014/main" id="{66094583-D096-54DA-CEA5-4FB81AAA71A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780335"/>
                  </p:ext>
                </p:extLst>
              </p:nvPr>
            </p:nvGraphicFramePr>
            <p:xfrm>
              <a:off x="3806451" y="4115214"/>
              <a:ext cx="5455865" cy="1703614"/>
            </p:xfrm>
            <a:graphic>
              <a:graphicData uri="http://schemas.openxmlformats.org/drawingml/2006/table">
                <a:tbl>
                  <a:tblPr firstRow="1" firstCol="1" lastRow="1"/>
                  <a:tblGrid>
                    <a:gridCol w="1091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82346">
                      <a:extLst>
                        <a:ext uri="{9D8B030D-6E8A-4147-A177-3AD203B41FA5}">
                          <a16:colId xmlns:a16="http://schemas.microsoft.com/office/drawing/2014/main" val="4101036290"/>
                        </a:ext>
                      </a:extLst>
                    </a:gridCol>
                    <a:gridCol w="2182346">
                      <a:extLst>
                        <a:ext uri="{9D8B030D-6E8A-4147-A177-3AD203B41FA5}">
                          <a16:colId xmlns:a16="http://schemas.microsoft.com/office/drawing/2014/main" val="1524333163"/>
                        </a:ext>
                      </a:extLst>
                    </a:gridCol>
                  </a:tblGrid>
                  <a:tr h="29308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300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스태킹</a:t>
                          </a:r>
                          <a:r>
                            <a:rPr lang="ko-KR" altLang="en-US" sz="13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 앙상블</a:t>
                          </a:r>
                          <a:endParaRPr sz="1300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3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수축기 </a:t>
                          </a:r>
                          <a:r>
                            <a:rPr lang="en-US" altLang="ko-KR" sz="13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en-US" altLang="ko-KR" sz="13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 </a:t>
                          </a:r>
                          <a:r>
                            <a:rPr lang="ko-KR" altLang="en-US" sz="1300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확장기</a:t>
                          </a:r>
                          <a:endParaRPr sz="1300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300" b="1" dirty="0">
                              <a:solidFill>
                                <a:srgbClr val="C00000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수축기 </a:t>
                          </a:r>
                          <a:r>
                            <a:rPr lang="en-US" altLang="ko-KR" sz="1300" b="1" dirty="0">
                              <a:solidFill>
                                <a:srgbClr val="C00000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  <a:sym typeface="Wingdings" panose="05000000000000000000" pitchFamily="2" charset="2"/>
                            </a:rPr>
                            <a:t></a:t>
                          </a:r>
                          <a:r>
                            <a:rPr lang="en-US" altLang="ko-KR" sz="1300" b="1" dirty="0">
                              <a:solidFill>
                                <a:srgbClr val="C00000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 </a:t>
                          </a:r>
                          <a:r>
                            <a:rPr lang="ko-KR" altLang="en-US" sz="1300" b="1" dirty="0">
                              <a:solidFill>
                                <a:srgbClr val="C00000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수축기</a:t>
                          </a:r>
                          <a:endParaRPr sz="1300" b="1" dirty="0">
                            <a:solidFill>
                              <a:srgbClr val="C00000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947683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표본 비율</a:t>
                          </a:r>
                          <a:endParaRPr sz="12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200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층화표본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 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1:2 (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부실 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: 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정상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)</a:t>
                          </a:r>
                          <a:endParaRPr sz="12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ko-KR" altLang="en-US" sz="1200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층화표본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 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1:2 (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부실 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: </a:t>
                          </a:r>
                          <a:r>
                            <a:rPr lang="ko-KR" alt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정상</a:t>
                          </a: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)</a:t>
                          </a:r>
                          <a:endParaRPr lang="ko-KR" altLang="en-US" sz="12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8292830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Acc.</a:t>
                          </a:r>
                          <a:endParaRPr sz="12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0.81</a:t>
                          </a: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Ubuntu"/>
                            </a:rPr>
                            <a:t>0.95</a:t>
                          </a:r>
                          <a:endParaRPr sz="12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Ubuntu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Pre.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solidFill>
                                  <a:srgbClr val="FFFFFF">
                                    <a:lumMod val="75000"/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+mn-cs"/>
                            </a:rPr>
                            <a:t>0.22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0.50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Rec.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0.92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0.80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041597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AUC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0.88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200" b="0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0.97</a:t>
                          </a:r>
                          <a:endParaRPr sz="1200" b="0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97104"/>
                      </a:ext>
                    </a:extLst>
                  </a:tr>
                  <a:tr h="232614"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sz="1300" b="1" i="0" dirty="0">
                              <a:solidFill>
                                <a:schemeClr val="tx1"/>
                              </a:solidFill>
                              <a:highlight>
                                <a:srgbClr val="FCD901"/>
                              </a:highlight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F1 score</a:t>
                          </a:r>
                          <a:endParaRPr sz="1300" b="1" i="0" dirty="0">
                            <a:solidFill>
                              <a:schemeClr val="tx1"/>
                            </a:solidFill>
                            <a:highlight>
                              <a:srgbClr val="FCD901"/>
                            </a:highlight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300" b="0" i="0" dirty="0">
                              <a:solidFill>
                                <a:schemeClr val="tx1"/>
                              </a:solidFill>
                              <a:highlight>
                                <a:srgbClr val="FCD901"/>
                              </a:highlight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0.364</a:t>
                          </a:r>
                          <a:endParaRPr sz="1300" b="0" i="0" dirty="0">
                            <a:solidFill>
                              <a:schemeClr val="tx1"/>
                            </a:solidFill>
                            <a:highlight>
                              <a:srgbClr val="FCD901"/>
                            </a:highlight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en-US" altLang="ko-KR" sz="1300" b="1" i="0" dirty="0">
                              <a:solidFill>
                                <a:schemeClr val="tx1"/>
                              </a:solidFill>
                              <a:highlight>
                                <a:srgbClr val="FCD901"/>
                              </a:highlight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  <a:cs typeface="Arial Regular" charset="0"/>
                              <a:sym typeface="Helvetica Neue"/>
                            </a:rPr>
                            <a:t>0.615</a:t>
                          </a:r>
                          <a:endParaRPr sz="1300" b="1" i="0" dirty="0">
                            <a:solidFill>
                              <a:schemeClr val="tx1"/>
                            </a:solidFill>
                            <a:highlight>
                              <a:srgbClr val="FCD901"/>
                            </a:highlight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  <a:cs typeface="Arial Regular" charset="0"/>
                            <a:sym typeface="Helvetica Neue"/>
                          </a:endParaRPr>
                        </a:p>
                      </a:txBody>
                      <a:tcPr marL="24670" marR="24670" marT="24670" marB="24670" anchor="ctr" horzOverflow="overflow">
                        <a:lnL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613043"/>
                      </a:ext>
                    </a:extLst>
                  </a:tr>
                </a:tbl>
              </a:graphicData>
            </a:graphic>
          </p:graphicFrame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E1DF30-F553-4C75-920F-3C0D8678115C}"/>
                  </a:ext>
                </a:extLst>
              </p:cNvPr>
              <p:cNvSpPr txBox="1"/>
              <p:nvPr/>
            </p:nvSpPr>
            <p:spPr>
              <a:xfrm>
                <a:off x="3712551" y="3818124"/>
                <a:ext cx="4392633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17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</a:t>
                </a:r>
                <a:r>
                  <a:rPr lang="la-Latn" altLang="ko-KR" sz="17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uæro</a:t>
                </a:r>
                <a:r>
                  <a:rPr lang="ko-KR" altLang="en-US" sz="1700" b="1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Light" panose="02000303000000020004" pitchFamily="50" charset="-127"/>
                  </a:rPr>
                  <a:t> </a:t>
                </a:r>
                <a:r>
                  <a:rPr lang="ko-KR" altLang="en-US" sz="13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Light" panose="02000303000000020004" pitchFamily="50" charset="-127"/>
                  </a:rPr>
                  <a:t>수축기 기준 </a:t>
                </a:r>
                <a:r>
                  <a:rPr lang="en-US" altLang="ko-KR" sz="13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Light" panose="02000303000000020004" pitchFamily="50" charset="-127"/>
                  </a:rPr>
                  <a:t>1</a:t>
                </a:r>
                <a:r>
                  <a:rPr lang="ko-KR" altLang="en-US" sz="13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ExtraLight" panose="02000303000000020004" pitchFamily="50" charset="-127"/>
                  </a:rPr>
                  <a:t> 모델</a:t>
                </a:r>
                <a:endParaRPr lang="en-US" altLang="ko-KR" sz="13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55245D8-BE87-42B4-A5FD-296B5907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6731532" y="5214019"/>
              <a:ext cx="546813" cy="983690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3708A-DDBB-4A68-82FA-AFED3057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81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D1BC6-279C-4DCC-8E72-4B9328F6A87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선행연구와 비교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2/2</a:t>
            </a:r>
            <a:endParaRPr lang="ko-KR" altLang="en-US" sz="2500" dirty="0">
              <a:solidFill>
                <a:srgbClr val="04549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7A78CE-2503-B96A-9F97-34B53543D39A}"/>
              </a:ext>
            </a:extLst>
          </p:cNvPr>
          <p:cNvSpPr txBox="1"/>
          <p:nvPr/>
        </p:nvSpPr>
        <p:spPr>
          <a:xfrm>
            <a:off x="4596571" y="1479458"/>
            <a:ext cx="2773496" cy="662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E48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rPr>
              <a:t>선행논문</a:t>
            </a:r>
            <a:r>
              <a:rPr lang="ko-KR" altLang="en-US" sz="2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E48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</a:t>
            </a:r>
            <a:endParaRPr lang="en-US" altLang="ko-KR" sz="2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E487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제 </a:t>
            </a:r>
            <a:r>
              <a:rPr lang="en-US" altLang="ko-KR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9 </a:t>
            </a:r>
            <a:r>
              <a:rPr lang="ko-KR" altLang="en-US" sz="16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순환 수축기</a:t>
            </a:r>
            <a:endParaRPr lang="en-US" altLang="ko-KR" sz="16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A40EBE-A6CB-F106-58C8-7368DAC74D25}"/>
              </a:ext>
            </a:extLst>
          </p:cNvPr>
          <p:cNvSpPr txBox="1"/>
          <p:nvPr/>
        </p:nvSpPr>
        <p:spPr>
          <a:xfrm>
            <a:off x="4515452" y="4778029"/>
            <a:ext cx="2993703" cy="69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train/test split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이전에 </a:t>
            </a:r>
            <a:r>
              <a:rPr lang="en-US" altLang="ko-KR" sz="15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SMOTE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진행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결과에 대한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50" charset="-127"/>
              </a:rPr>
              <a:t>과적합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50" charset="-127"/>
              </a:rPr>
              <a:t> 의심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50" charset="-127"/>
              </a:rPr>
              <a:t>!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</p:txBody>
      </p:sp>
      <p:graphicFrame>
        <p:nvGraphicFramePr>
          <p:cNvPr id="142" name="Table 1864">
            <a:extLst>
              <a:ext uri="{FF2B5EF4-FFF2-40B4-BE49-F238E27FC236}">
                <a16:creationId xmlns:a16="http://schemas.microsoft.com/office/drawing/2014/main" id="{3EBC4784-A33D-483A-30FE-0817C4E90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680010"/>
              </p:ext>
            </p:extLst>
          </p:nvPr>
        </p:nvGraphicFramePr>
        <p:xfrm>
          <a:off x="8097574" y="2568250"/>
          <a:ext cx="2263052" cy="1802005"/>
        </p:xfrm>
        <a:graphic>
          <a:graphicData uri="http://schemas.openxmlformats.org/drawingml/2006/table">
            <a:tbl>
              <a:tblPr firstRow="1" firstCol="1" lastRow="1"/>
              <a:tblGrid>
                <a:gridCol w="113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26">
                  <a:extLst>
                    <a:ext uri="{9D8B030D-6E8A-4147-A177-3AD203B41FA5}">
                      <a16:colId xmlns:a16="http://schemas.microsoft.com/office/drawing/2014/main" val="4101036290"/>
                    </a:ext>
                  </a:extLst>
                </a:gridCol>
              </a:tblGrid>
              <a:tr h="360401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Ubuntu"/>
                        </a:rPr>
                        <a:t>Acc.</a:t>
                      </a:r>
                      <a:endParaRPr sz="15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Ubuntu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Ubuntu"/>
                        </a:rPr>
                        <a:t>0.92</a:t>
                      </a:r>
                      <a:endParaRPr sz="15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Ubuntu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01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Pre.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15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0.90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01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Rec.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0.94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41597"/>
                  </a:ext>
                </a:extLst>
              </a:tr>
              <a:tr h="360401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F1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0.92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104"/>
                  </a:ext>
                </a:extLst>
              </a:tr>
              <a:tr h="360401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AUC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 Regular" charset="0"/>
                          <a:sym typeface="Helvetica Neue"/>
                        </a:rPr>
                        <a:t>0.94</a:t>
                      </a:r>
                      <a:endParaRPr sz="15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 Regular" charset="0"/>
                        <a:sym typeface="Helvetica Neue"/>
                      </a:endParaRPr>
                    </a:p>
                  </a:txBody>
                  <a:tcPr marL="24670" marR="24670" marT="24670" marB="246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62651"/>
                  </a:ext>
                </a:extLst>
              </a:tr>
            </a:tbl>
          </a:graphicData>
        </a:graphic>
      </p:graphicFrame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89AC0CBC-68BF-7315-F176-D8AE11807F5A}"/>
              </a:ext>
            </a:extLst>
          </p:cNvPr>
          <p:cNvCxnSpPr>
            <a:cxnSpLocks/>
          </p:cNvCxnSpPr>
          <p:nvPr/>
        </p:nvCxnSpPr>
        <p:spPr>
          <a:xfrm>
            <a:off x="4570077" y="2319377"/>
            <a:ext cx="87386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20E73-857B-4BAA-DB55-B358E8D36715}"/>
              </a:ext>
            </a:extLst>
          </p:cNvPr>
          <p:cNvSpPr txBox="1"/>
          <p:nvPr/>
        </p:nvSpPr>
        <p:spPr>
          <a:xfrm>
            <a:off x="8097574" y="1346473"/>
            <a:ext cx="2155392" cy="795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E48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la-Latn" altLang="ko-KR" sz="2000" b="1" dirty="0">
                <a:solidFill>
                  <a:srgbClr val="2E48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uæro</a:t>
            </a:r>
            <a:endParaRPr lang="en-US" altLang="ko-KR" sz="20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E487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수축기</a:t>
            </a:r>
            <a:endParaRPr lang="en-US" altLang="ko-KR" sz="16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F3D0610-D79F-0C68-8288-F39B516DBB46}"/>
              </a:ext>
            </a:extLst>
          </p:cNvPr>
          <p:cNvCxnSpPr>
            <a:cxnSpLocks/>
          </p:cNvCxnSpPr>
          <p:nvPr/>
        </p:nvCxnSpPr>
        <p:spPr>
          <a:xfrm>
            <a:off x="4533563" y="4655429"/>
            <a:ext cx="280184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2775A82-0CEF-BD49-A824-3BA8F038CFD0}"/>
              </a:ext>
            </a:extLst>
          </p:cNvPr>
          <p:cNvSpPr txBox="1"/>
          <p:nvPr/>
        </p:nvSpPr>
        <p:spPr>
          <a:xfrm>
            <a:off x="8025405" y="4778029"/>
            <a:ext cx="3128148" cy="108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선행 연구방법과 동일하게 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train/test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split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이전에 </a:t>
            </a:r>
            <a:r>
              <a:rPr lang="ko-KR" altLang="en-US" sz="1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리샘플링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할 경우  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유사하게 </a:t>
            </a:r>
            <a:r>
              <a:rPr lang="ko-KR" altLang="en-US" sz="15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50" charset="-127"/>
              </a:rPr>
              <a:t>높은 성과 확인 가능</a:t>
            </a:r>
            <a:endParaRPr lang="en-US" altLang="ko-KR" sz="1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BF985117-81EF-09AB-A83B-0DC98EE1835C}"/>
              </a:ext>
            </a:extLst>
          </p:cNvPr>
          <p:cNvCxnSpPr>
            <a:cxnSpLocks/>
          </p:cNvCxnSpPr>
          <p:nvPr/>
        </p:nvCxnSpPr>
        <p:spPr>
          <a:xfrm>
            <a:off x="8057928" y="4655429"/>
            <a:ext cx="2302698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42E5FD-9F10-410B-8346-96363068EF36}"/>
              </a:ext>
            </a:extLst>
          </p:cNvPr>
          <p:cNvGrpSpPr/>
          <p:nvPr/>
        </p:nvGrpSpPr>
        <p:grpSpPr>
          <a:xfrm>
            <a:off x="4585938" y="2568250"/>
            <a:ext cx="2773496" cy="1802001"/>
            <a:chOff x="4596571" y="2568250"/>
            <a:chExt cx="2773496" cy="13298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15074F2-35A4-4F9C-B796-FC58589ED6EA}"/>
                </a:ext>
              </a:extLst>
            </p:cNvPr>
            <p:cNvGrpSpPr/>
            <p:nvPr/>
          </p:nvGrpSpPr>
          <p:grpSpPr>
            <a:xfrm>
              <a:off x="4596571" y="2568250"/>
              <a:ext cx="2773496" cy="1329833"/>
              <a:chOff x="4398943" y="2621044"/>
              <a:chExt cx="2773496" cy="1329833"/>
            </a:xfrm>
          </p:grpSpPr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5A9AF75A-7225-8A56-2037-B42A1584F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2371" y="2621044"/>
                <a:ext cx="1800068" cy="132983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E360E322-24F7-FC2C-243A-2595FF9A8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8943" y="2621044"/>
                <a:ext cx="973428" cy="132983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BDAB2C-4B1C-48A0-B213-6923CC261579}"/>
                </a:ext>
              </a:extLst>
            </p:cNvPr>
            <p:cNvSpPr txBox="1"/>
            <p:nvPr/>
          </p:nvSpPr>
          <p:spPr>
            <a:xfrm>
              <a:off x="5949341" y="2818417"/>
              <a:ext cx="927681" cy="158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4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HY견명조" panose="02030600000101010101" pitchFamily="18" charset="-127"/>
                  <a:ea typeface="HY견명조" panose="02030600000101010101" pitchFamily="18" charset="-127"/>
                  <a:cs typeface="Pretendard ExtraLight" panose="02000303000000020004" pitchFamily="50" charset="-127"/>
                </a:rPr>
                <a:t>0.974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8BDB57-6130-4551-B184-F6B37273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45</a:t>
            </a:fld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425A859-771A-4A04-B098-D79C8E97D108}"/>
              </a:ext>
            </a:extLst>
          </p:cNvPr>
          <p:cNvGrpSpPr/>
          <p:nvPr/>
        </p:nvGrpSpPr>
        <p:grpSpPr>
          <a:xfrm>
            <a:off x="396020" y="1841599"/>
            <a:ext cx="3529630" cy="3361758"/>
            <a:chOff x="280398" y="1925343"/>
            <a:chExt cx="2826819" cy="276409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82E565-4B10-411C-A9F0-0DB3884968A0}"/>
                </a:ext>
              </a:extLst>
            </p:cNvPr>
            <p:cNvGrpSpPr/>
            <p:nvPr/>
          </p:nvGrpSpPr>
          <p:grpSpPr>
            <a:xfrm>
              <a:off x="1998511" y="1925343"/>
              <a:ext cx="1108706" cy="1082028"/>
              <a:chOff x="6534722" y="1616243"/>
              <a:chExt cx="1405658" cy="1405658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F8D6BF43-9295-40A8-AE61-CDFB28F4EB98}"/>
                  </a:ext>
                </a:extLst>
              </p:cNvPr>
              <p:cNvSpPr/>
              <p:nvPr/>
            </p:nvSpPr>
            <p:spPr>
              <a:xfrm>
                <a:off x="6534722" y="1616243"/>
                <a:ext cx="1405658" cy="140565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래픽 61">
                <a:extLst>
                  <a:ext uri="{FF2B5EF4-FFF2-40B4-BE49-F238E27FC236}">
                    <a16:creationId xmlns:a16="http://schemas.microsoft.com/office/drawing/2014/main" id="{9D3F788D-A621-4758-84A5-C3FD8DA92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045055" y="2126576"/>
                <a:ext cx="384993" cy="384993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ED1E746-1B73-4C29-9E22-E5E47D760B74}"/>
                </a:ext>
              </a:extLst>
            </p:cNvPr>
            <p:cNvGrpSpPr/>
            <p:nvPr/>
          </p:nvGrpSpPr>
          <p:grpSpPr>
            <a:xfrm>
              <a:off x="280398" y="3607409"/>
              <a:ext cx="1108706" cy="1082028"/>
              <a:chOff x="9373305" y="3418742"/>
              <a:chExt cx="1405658" cy="1405658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09712E9-1CA8-4CBC-A344-956E8C9CF912}"/>
                  </a:ext>
                </a:extLst>
              </p:cNvPr>
              <p:cNvSpPr/>
              <p:nvPr/>
            </p:nvSpPr>
            <p:spPr>
              <a:xfrm>
                <a:off x="9373305" y="3418742"/>
                <a:ext cx="1405658" cy="140565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0" name="그래픽 59">
                <a:extLst>
                  <a:ext uri="{FF2B5EF4-FFF2-40B4-BE49-F238E27FC236}">
                    <a16:creationId xmlns:a16="http://schemas.microsoft.com/office/drawing/2014/main" id="{AD4995B3-7A8B-485C-BE06-94654FB53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9900996" y="3920033"/>
                <a:ext cx="384993" cy="384993"/>
              </a:xfrm>
              <a:prstGeom prst="rect">
                <a:avLst/>
              </a:prstGeom>
            </p:spPr>
          </p:pic>
        </p:grp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68AECB9-346D-4910-A330-B8BE73CBE24C}"/>
                </a:ext>
              </a:extLst>
            </p:cNvPr>
            <p:cNvSpPr/>
            <p:nvPr/>
          </p:nvSpPr>
          <p:spPr>
            <a:xfrm>
              <a:off x="1005536" y="2642277"/>
              <a:ext cx="1703690" cy="166269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BF0C947-5858-456B-8659-C15D7FF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460188" y="3068896"/>
              <a:ext cx="753873" cy="763501"/>
            </a:xfrm>
            <a:prstGeom prst="rect">
              <a:avLst/>
            </a:prstGeom>
          </p:spPr>
        </p:pic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C61B092-BF0D-453C-B7BE-D83266708C0F}"/>
              </a:ext>
            </a:extLst>
          </p:cNvPr>
          <p:cNvCxnSpPr>
            <a:cxnSpLocks/>
          </p:cNvCxnSpPr>
          <p:nvPr/>
        </p:nvCxnSpPr>
        <p:spPr>
          <a:xfrm>
            <a:off x="8097574" y="2319377"/>
            <a:ext cx="87386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62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D1BC6-279C-4DCC-8E72-4B9328F6A87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의의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3D5470-EE72-44C1-BFC0-6603EF4FBA13}"/>
              </a:ext>
            </a:extLst>
          </p:cNvPr>
          <p:cNvGrpSpPr/>
          <p:nvPr/>
        </p:nvGrpSpPr>
        <p:grpSpPr>
          <a:xfrm>
            <a:off x="602389" y="1145728"/>
            <a:ext cx="6525116" cy="4263035"/>
            <a:chOff x="559857" y="1113829"/>
            <a:chExt cx="6525116" cy="42630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D59F87D-D859-AB5D-5530-9F0116B168BF}"/>
                </a:ext>
              </a:extLst>
            </p:cNvPr>
            <p:cNvSpPr txBox="1"/>
            <p:nvPr/>
          </p:nvSpPr>
          <p:spPr>
            <a:xfrm>
              <a:off x="1088827" y="1544840"/>
              <a:ext cx="4900167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기존의 여신전문회사는 업종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국면을  고려하지 않음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경기순환국면을 반영함으로써 부실기업 예측모델의 성능향상 시도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B8BAA2-4738-8F05-03B0-7F4DA23EF6E9}"/>
                </a:ext>
              </a:extLst>
            </p:cNvPr>
            <p:cNvSpPr txBox="1"/>
            <p:nvPr/>
          </p:nvSpPr>
          <p:spPr>
            <a:xfrm>
              <a:off x="1088827" y="1241424"/>
              <a:ext cx="3593182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경기국면을 반영한 부실예측 모형</a:t>
              </a:r>
              <a:endParaRPr lang="id-ID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0" name="Oval 19">
              <a:extLst>
                <a:ext uri="{FF2B5EF4-FFF2-40B4-BE49-F238E27FC236}">
                  <a16:creationId xmlns:a16="http://schemas.microsoft.com/office/drawing/2014/main" id="{260D919B-C4CD-50FE-244B-DB5A53165E22}"/>
                </a:ext>
              </a:extLst>
            </p:cNvPr>
            <p:cNvSpPr/>
            <p:nvPr/>
          </p:nvSpPr>
          <p:spPr>
            <a:xfrm>
              <a:off x="731817" y="1296980"/>
              <a:ext cx="269126" cy="269126"/>
            </a:xfrm>
            <a:prstGeom prst="ellipse">
              <a:avLst/>
            </a:prstGeom>
            <a:solidFill>
              <a:srgbClr val="0070C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61670EC-A1C7-0174-F508-F10025C61058}"/>
                </a:ext>
              </a:extLst>
            </p:cNvPr>
            <p:cNvSpPr txBox="1"/>
            <p:nvPr/>
          </p:nvSpPr>
          <p:spPr>
            <a:xfrm>
              <a:off x="1088826" y="2608437"/>
              <a:ext cx="5453887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오버샘플링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(SMOTE),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언더샘플링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(random,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층화표본추출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), </a:t>
              </a: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복합샘플링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SMOTETomek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등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불균형 데이터를 다루기 위한 다양한 기법 활용  및 최적의  처리 방안 탐구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3B9AEF-9C0E-B23D-737D-C548879CCB0A}"/>
                </a:ext>
              </a:extLst>
            </p:cNvPr>
            <p:cNvSpPr txBox="1"/>
            <p:nvPr/>
          </p:nvSpPr>
          <p:spPr>
            <a:xfrm>
              <a:off x="1088827" y="2305021"/>
              <a:ext cx="3362459" cy="352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불균형 데이터 처리를 위한 다양한 시도</a:t>
              </a:r>
              <a:endParaRPr lang="id-ID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1FACA1C6-B481-83A2-DFEE-8470A0504E22}"/>
                </a:ext>
              </a:extLst>
            </p:cNvPr>
            <p:cNvSpPr/>
            <p:nvPr/>
          </p:nvSpPr>
          <p:spPr>
            <a:xfrm>
              <a:off x="731817" y="2360577"/>
              <a:ext cx="270000" cy="269126"/>
            </a:xfrm>
            <a:prstGeom prst="ellipse">
              <a:avLst/>
            </a:prstGeom>
            <a:solidFill>
              <a:srgbClr val="0070C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1479187-6BBF-42AE-2BBF-603DC6F55246}"/>
                </a:ext>
              </a:extLst>
            </p:cNvPr>
            <p:cNvSpPr txBox="1"/>
            <p:nvPr/>
          </p:nvSpPr>
          <p:spPr>
            <a:xfrm>
              <a:off x="1088827" y="3672034"/>
              <a:ext cx="5044471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통계청 경기순환국면 정의를 기반으로 연간 국면 정의 방법론 제시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부실예측이 아니더라도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경기국면을 고려한 연구는 그 자체에 의미가 있음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E92D360-5F42-FA1D-591B-187B85717303}"/>
                </a:ext>
              </a:extLst>
            </p:cNvPr>
            <p:cNvSpPr txBox="1"/>
            <p:nvPr/>
          </p:nvSpPr>
          <p:spPr>
            <a:xfrm>
              <a:off x="1088827" y="3368618"/>
              <a:ext cx="1981312" cy="352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국면 설정 다양화 시도</a:t>
              </a:r>
              <a:endParaRPr lang="id-ID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6" name="Oval 19">
              <a:extLst>
                <a:ext uri="{FF2B5EF4-FFF2-40B4-BE49-F238E27FC236}">
                  <a16:creationId xmlns:a16="http://schemas.microsoft.com/office/drawing/2014/main" id="{A98EC2B4-8B9D-F49F-C5CE-884E12741FD0}"/>
                </a:ext>
              </a:extLst>
            </p:cNvPr>
            <p:cNvSpPr/>
            <p:nvPr/>
          </p:nvSpPr>
          <p:spPr>
            <a:xfrm>
              <a:off x="731817" y="3424174"/>
              <a:ext cx="290729" cy="269126"/>
            </a:xfrm>
            <a:prstGeom prst="ellipse">
              <a:avLst/>
            </a:prstGeom>
            <a:solidFill>
              <a:srgbClr val="0070C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AD72B65-49C7-4A14-CA5F-FAFFBB4A6707}"/>
                </a:ext>
              </a:extLst>
            </p:cNvPr>
            <p:cNvSpPr txBox="1"/>
            <p:nvPr/>
          </p:nvSpPr>
          <p:spPr>
            <a:xfrm>
              <a:off x="1088826" y="4735632"/>
              <a:ext cx="5996147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국면 데이터셋 별 선택되는 최종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Feature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 를  통해 각 국면 별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국면의 길이 별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Feature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차이를 파악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순환국면 내에서 어떠한 재무변수가 유의한지를 제시하고자 함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308AD52-7781-3C72-84F4-4C94964E9586}"/>
                </a:ext>
              </a:extLst>
            </p:cNvPr>
            <p:cNvSpPr txBox="1"/>
            <p:nvPr/>
          </p:nvSpPr>
          <p:spPr>
            <a:xfrm>
              <a:off x="1088827" y="4432216"/>
              <a:ext cx="2995692" cy="352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데이터셋 별 재무변수의 차이 파악 </a:t>
              </a:r>
              <a:endParaRPr lang="id-ID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792354A-674C-0620-C08E-6D7212B2E926}"/>
                </a:ext>
              </a:extLst>
            </p:cNvPr>
            <p:cNvSpPr/>
            <p:nvPr/>
          </p:nvSpPr>
          <p:spPr>
            <a:xfrm>
              <a:off x="731817" y="4487772"/>
              <a:ext cx="270000" cy="269126"/>
            </a:xfrm>
            <a:prstGeom prst="ellipse">
              <a:avLst/>
            </a:prstGeom>
            <a:solidFill>
              <a:srgbClr val="0070C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90A15E-45B9-87EA-D477-D3BA966F832C}"/>
                </a:ext>
              </a:extLst>
            </p:cNvPr>
            <p:cNvCxnSpPr>
              <a:cxnSpLocks/>
            </p:cNvCxnSpPr>
            <p:nvPr/>
          </p:nvCxnSpPr>
          <p:spPr>
            <a:xfrm>
              <a:off x="559857" y="1113829"/>
              <a:ext cx="0" cy="4263035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9A2A12-6E96-4315-99B4-060D56786ACA}"/>
              </a:ext>
            </a:extLst>
          </p:cNvPr>
          <p:cNvGrpSpPr/>
          <p:nvPr/>
        </p:nvGrpSpPr>
        <p:grpSpPr>
          <a:xfrm>
            <a:off x="7688589" y="2336920"/>
            <a:ext cx="4390536" cy="4112869"/>
            <a:chOff x="7688589" y="2336920"/>
            <a:chExt cx="4390536" cy="411286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497876A-1372-AC26-54F0-ADAF6497BEBD}"/>
                </a:ext>
              </a:extLst>
            </p:cNvPr>
            <p:cNvGrpSpPr/>
            <p:nvPr/>
          </p:nvGrpSpPr>
          <p:grpSpPr>
            <a:xfrm>
              <a:off x="8107483" y="2686670"/>
              <a:ext cx="3390483" cy="3491091"/>
              <a:chOff x="6960246" y="1957783"/>
              <a:chExt cx="4774738" cy="477663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475C73-E8C6-FEEB-4198-7A53410190A0}"/>
                  </a:ext>
                </a:extLst>
              </p:cNvPr>
              <p:cNvSpPr txBox="1"/>
              <p:nvPr/>
            </p:nvSpPr>
            <p:spPr>
              <a:xfrm rot="21568247">
                <a:off x="8593018" y="4239646"/>
                <a:ext cx="34945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  <a:endParaRPr lang="id-ID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E38F340-0518-572B-45FC-5B967BAAF8B6}"/>
                  </a:ext>
                </a:extLst>
              </p:cNvPr>
              <p:cNvSpPr txBox="1"/>
              <p:nvPr/>
            </p:nvSpPr>
            <p:spPr>
              <a:xfrm rot="21568247">
                <a:off x="7578555" y="3996136"/>
                <a:ext cx="82394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teamwork</a:t>
                </a:r>
                <a:endParaRPr lang="id-ID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E8E355-810E-D691-9C66-EB1D4D797AF3}"/>
                  </a:ext>
                </a:extLst>
              </p:cNvPr>
              <p:cNvSpPr txBox="1"/>
              <p:nvPr/>
            </p:nvSpPr>
            <p:spPr>
              <a:xfrm rot="16168247">
                <a:off x="8621149" y="4716609"/>
                <a:ext cx="7998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activities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6E9593-0C90-33B1-6785-2758366880C2}"/>
                  </a:ext>
                </a:extLst>
              </p:cNvPr>
              <p:cNvSpPr txBox="1"/>
              <p:nvPr/>
            </p:nvSpPr>
            <p:spPr>
              <a:xfrm rot="21568247">
                <a:off x="8534267" y="2853536"/>
                <a:ext cx="68608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</a:rPr>
                  <a:t>strategy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23666-2ADC-CF5F-6FD5-05170B943F8C}"/>
                  </a:ext>
                </a:extLst>
              </p:cNvPr>
              <p:cNvSpPr txBox="1"/>
              <p:nvPr/>
            </p:nvSpPr>
            <p:spPr>
              <a:xfrm rot="21568247">
                <a:off x="8407767" y="2532207"/>
                <a:ext cx="442429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ideas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17B82E-A798-890B-1AD6-3D7DBD79142F}"/>
                  </a:ext>
                </a:extLst>
              </p:cNvPr>
              <p:cNvSpPr txBox="1"/>
              <p:nvPr/>
            </p:nvSpPr>
            <p:spPr>
              <a:xfrm rot="5400000">
                <a:off x="7594843" y="2374692"/>
                <a:ext cx="105958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performance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7E8541-1888-0DA9-59CF-67DB5825E839}"/>
                  </a:ext>
                </a:extLst>
              </p:cNvPr>
              <p:cNvSpPr txBox="1"/>
              <p:nvPr/>
            </p:nvSpPr>
            <p:spPr>
              <a:xfrm rot="21568247">
                <a:off x="9137519" y="2472737"/>
                <a:ext cx="1237839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</a:rPr>
                  <a:t>marketing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5705AB-0058-14E5-6E61-78367BD6D268}"/>
                  </a:ext>
                </a:extLst>
              </p:cNvPr>
              <p:cNvSpPr txBox="1"/>
              <p:nvPr/>
            </p:nvSpPr>
            <p:spPr>
              <a:xfrm rot="21568247">
                <a:off x="9436757" y="3042800"/>
                <a:ext cx="562655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goals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7F1897-93BE-F670-DC14-69427B19FF3C}"/>
                  </a:ext>
                </a:extLst>
              </p:cNvPr>
              <p:cNvSpPr txBox="1"/>
              <p:nvPr/>
            </p:nvSpPr>
            <p:spPr>
              <a:xfrm rot="21568247">
                <a:off x="9503011" y="4496579"/>
                <a:ext cx="34945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1739139-94AB-F270-DFFF-C3A507456395}"/>
                  </a:ext>
                </a:extLst>
              </p:cNvPr>
              <p:cNvSpPr txBox="1"/>
              <p:nvPr/>
            </p:nvSpPr>
            <p:spPr>
              <a:xfrm rot="21568247">
                <a:off x="9097780" y="3926602"/>
                <a:ext cx="14795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success</a:t>
                </a:r>
                <a:endParaRPr lang="id-ID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D9EE6B-6F5A-0340-BD38-EA75584E8878}"/>
                  </a:ext>
                </a:extLst>
              </p:cNvPr>
              <p:cNvSpPr txBox="1"/>
              <p:nvPr/>
            </p:nvSpPr>
            <p:spPr>
              <a:xfrm rot="21568247">
                <a:off x="6963167" y="4503541"/>
                <a:ext cx="1394613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opportunities</a:t>
                </a:r>
                <a:endParaRPr lang="id-ID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9291C3-BF4B-3CD1-341D-6B1376153A25}"/>
                  </a:ext>
                </a:extLst>
              </p:cNvPr>
              <p:cNvSpPr txBox="1"/>
              <p:nvPr/>
            </p:nvSpPr>
            <p:spPr>
              <a:xfrm rot="21568247">
                <a:off x="6961225" y="3010968"/>
                <a:ext cx="7870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marketing</a:t>
                </a:r>
              </a:p>
            </p:txBody>
          </p:sp>
          <p:sp>
            <p:nvSpPr>
              <p:cNvPr id="46" name="Rectangle 77">
                <a:extLst>
                  <a:ext uri="{FF2B5EF4-FFF2-40B4-BE49-F238E27FC236}">
                    <a16:creationId xmlns:a16="http://schemas.microsoft.com/office/drawing/2014/main" id="{9373E2D8-8B62-8387-0C54-AB77B8A4C2F5}"/>
                  </a:ext>
                </a:extLst>
              </p:cNvPr>
              <p:cNvSpPr/>
              <p:nvPr/>
            </p:nvSpPr>
            <p:spPr>
              <a:xfrm>
                <a:off x="9073744" y="2100186"/>
                <a:ext cx="44403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  <a:endParaRPr lang="en-ID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grpSp>
            <p:nvGrpSpPr>
              <p:cNvPr id="47" name="Group 78">
                <a:extLst>
                  <a:ext uri="{FF2B5EF4-FFF2-40B4-BE49-F238E27FC236}">
                    <a16:creationId xmlns:a16="http://schemas.microsoft.com/office/drawing/2014/main" id="{0C941126-A78C-E454-6566-516CAD647789}"/>
                  </a:ext>
                </a:extLst>
              </p:cNvPr>
              <p:cNvGrpSpPr/>
              <p:nvPr/>
            </p:nvGrpSpPr>
            <p:grpSpPr>
              <a:xfrm flipH="1">
                <a:off x="6960246" y="1957783"/>
                <a:ext cx="4774738" cy="4776636"/>
                <a:chOff x="145570" y="1600129"/>
                <a:chExt cx="3581054" cy="3582477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48" name="Oval 79">
                  <a:extLst>
                    <a:ext uri="{FF2B5EF4-FFF2-40B4-BE49-F238E27FC236}">
                      <a16:creationId xmlns:a16="http://schemas.microsoft.com/office/drawing/2014/main" id="{9DC80154-AC40-1F8C-8BF2-25951A993D24}"/>
                    </a:ext>
                  </a:extLst>
                </p:cNvPr>
                <p:cNvSpPr/>
                <p:nvPr/>
              </p:nvSpPr>
              <p:spPr>
                <a:xfrm>
                  <a:off x="1479167" y="1833912"/>
                  <a:ext cx="2090564" cy="2090564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400"/>
                </a:p>
              </p:txBody>
            </p:sp>
            <p:grpSp>
              <p:nvGrpSpPr>
                <p:cNvPr id="49" name="Group 80">
                  <a:extLst>
                    <a:ext uri="{FF2B5EF4-FFF2-40B4-BE49-F238E27FC236}">
                      <a16:creationId xmlns:a16="http://schemas.microsoft.com/office/drawing/2014/main" id="{A7D50D60-F679-E602-8C47-4D44ACF122BE}"/>
                    </a:ext>
                  </a:extLst>
                </p:cNvPr>
                <p:cNvGrpSpPr/>
                <p:nvPr/>
              </p:nvGrpSpPr>
              <p:grpSpPr>
                <a:xfrm rot="174831" flipH="1">
                  <a:off x="145570" y="1600129"/>
                  <a:ext cx="3581054" cy="3582477"/>
                  <a:chOff x="5526086" y="1274763"/>
                  <a:chExt cx="3990976" cy="3992563"/>
                </a:xfrm>
              </p:grpSpPr>
              <p:sp>
                <p:nvSpPr>
                  <p:cNvPr id="50" name="Freeform 5">
                    <a:extLst>
                      <a:ext uri="{FF2B5EF4-FFF2-40B4-BE49-F238E27FC236}">
                        <a16:creationId xmlns:a16="http://schemas.microsoft.com/office/drawing/2014/main" id="{A716CD38-4B09-6200-A5ED-FB374FD884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5" y="5018088"/>
                    <a:ext cx="196850" cy="196850"/>
                  </a:xfrm>
                  <a:custGeom>
                    <a:avLst/>
                    <a:gdLst>
                      <a:gd name="T0" fmla="*/ 14 w 76"/>
                      <a:gd name="T1" fmla="*/ 62 h 76"/>
                      <a:gd name="T2" fmla="*/ 63 w 76"/>
                      <a:gd name="T3" fmla="*/ 62 h 76"/>
                      <a:gd name="T4" fmla="*/ 63 w 76"/>
                      <a:gd name="T5" fmla="*/ 13 h 76"/>
                      <a:gd name="T6" fmla="*/ 14 w 76"/>
                      <a:gd name="T7" fmla="*/ 13 h 76"/>
                      <a:gd name="T8" fmla="*/ 14 w 76"/>
                      <a:gd name="T9" fmla="*/ 62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76">
                        <a:moveTo>
                          <a:pt x="14" y="62"/>
                        </a:moveTo>
                        <a:cubicBezTo>
                          <a:pt x="27" y="76"/>
                          <a:pt x="49" y="76"/>
                          <a:pt x="63" y="62"/>
                        </a:cubicBezTo>
                        <a:cubicBezTo>
                          <a:pt x="76" y="49"/>
                          <a:pt x="76" y="27"/>
                          <a:pt x="63" y="13"/>
                        </a:cubicBezTo>
                        <a:cubicBezTo>
                          <a:pt x="49" y="0"/>
                          <a:pt x="27" y="0"/>
                          <a:pt x="14" y="13"/>
                        </a:cubicBezTo>
                        <a:cubicBezTo>
                          <a:pt x="0" y="27"/>
                          <a:pt x="0" y="49"/>
                          <a:pt x="14" y="62"/>
                        </a:cubicBezTo>
                      </a:path>
                    </a:pathLst>
                  </a:custGeom>
                  <a:solidFill>
                    <a:srgbClr val="4663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5C297A33-70F0-635F-5E30-B25828859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8572" y="3397251"/>
                    <a:ext cx="512763" cy="514350"/>
                  </a:xfrm>
                  <a:custGeom>
                    <a:avLst/>
                    <a:gdLst>
                      <a:gd name="T0" fmla="*/ 186 w 323"/>
                      <a:gd name="T1" fmla="*/ 324 h 324"/>
                      <a:gd name="T2" fmla="*/ 323 w 323"/>
                      <a:gd name="T3" fmla="*/ 188 h 324"/>
                      <a:gd name="T4" fmla="*/ 135 w 323"/>
                      <a:gd name="T5" fmla="*/ 0 h 324"/>
                      <a:gd name="T6" fmla="*/ 0 w 323"/>
                      <a:gd name="T7" fmla="*/ 137 h 324"/>
                      <a:gd name="T8" fmla="*/ 186 w 323"/>
                      <a:gd name="T9" fmla="*/ 324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3" h="324">
                        <a:moveTo>
                          <a:pt x="186" y="324"/>
                        </a:moveTo>
                        <a:lnTo>
                          <a:pt x="323" y="188"/>
                        </a:lnTo>
                        <a:lnTo>
                          <a:pt x="135" y="0"/>
                        </a:lnTo>
                        <a:lnTo>
                          <a:pt x="0" y="137"/>
                        </a:lnTo>
                        <a:lnTo>
                          <a:pt x="186" y="32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2" name="Freeform 7">
                    <a:extLst>
                      <a:ext uri="{FF2B5EF4-FFF2-40B4-BE49-F238E27FC236}">
                        <a16:creationId xmlns:a16="http://schemas.microsoft.com/office/drawing/2014/main" id="{18546754-8FE6-854C-3914-861A340860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8572" y="3397251"/>
                    <a:ext cx="512763" cy="514350"/>
                  </a:xfrm>
                  <a:custGeom>
                    <a:avLst/>
                    <a:gdLst>
                      <a:gd name="T0" fmla="*/ 186 w 323"/>
                      <a:gd name="T1" fmla="*/ 324 h 324"/>
                      <a:gd name="T2" fmla="*/ 323 w 323"/>
                      <a:gd name="T3" fmla="*/ 188 h 324"/>
                      <a:gd name="T4" fmla="*/ 135 w 323"/>
                      <a:gd name="T5" fmla="*/ 0 h 324"/>
                      <a:gd name="T6" fmla="*/ 0 w 323"/>
                      <a:gd name="T7" fmla="*/ 137 h 324"/>
                      <a:gd name="T8" fmla="*/ 186 w 323"/>
                      <a:gd name="T9" fmla="*/ 324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3" h="324">
                        <a:moveTo>
                          <a:pt x="186" y="324"/>
                        </a:moveTo>
                        <a:lnTo>
                          <a:pt x="323" y="188"/>
                        </a:lnTo>
                        <a:lnTo>
                          <a:pt x="135" y="0"/>
                        </a:lnTo>
                        <a:lnTo>
                          <a:pt x="0" y="137"/>
                        </a:lnTo>
                        <a:lnTo>
                          <a:pt x="186" y="324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3" name="Freeform 8">
                    <a:extLst>
                      <a:ext uri="{FF2B5EF4-FFF2-40B4-BE49-F238E27FC236}">
                        <a16:creationId xmlns:a16="http://schemas.microsoft.com/office/drawing/2014/main" id="{2C5AEA34-C2FB-E4BA-C512-27F629B63D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26086" y="1274763"/>
                    <a:ext cx="2776538" cy="2776538"/>
                  </a:xfrm>
                  <a:custGeom>
                    <a:avLst/>
                    <a:gdLst>
                      <a:gd name="T0" fmla="*/ 190 w 1069"/>
                      <a:gd name="T1" fmla="*/ 879 h 1069"/>
                      <a:gd name="T2" fmla="*/ 878 w 1069"/>
                      <a:gd name="T3" fmla="*/ 879 h 1069"/>
                      <a:gd name="T4" fmla="*/ 878 w 1069"/>
                      <a:gd name="T5" fmla="*/ 190 h 1069"/>
                      <a:gd name="T6" fmla="*/ 190 w 1069"/>
                      <a:gd name="T7" fmla="*/ 190 h 1069"/>
                      <a:gd name="T8" fmla="*/ 190 w 1069"/>
                      <a:gd name="T9" fmla="*/ 879 h 1069"/>
                      <a:gd name="T10" fmla="*/ 235 w 1069"/>
                      <a:gd name="T11" fmla="*/ 833 h 1069"/>
                      <a:gd name="T12" fmla="*/ 235 w 1069"/>
                      <a:gd name="T13" fmla="*/ 236 h 1069"/>
                      <a:gd name="T14" fmla="*/ 833 w 1069"/>
                      <a:gd name="T15" fmla="*/ 236 h 1069"/>
                      <a:gd name="T16" fmla="*/ 833 w 1069"/>
                      <a:gd name="T17" fmla="*/ 833 h 1069"/>
                      <a:gd name="T18" fmla="*/ 235 w 1069"/>
                      <a:gd name="T19" fmla="*/ 833 h 10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9" h="1069">
                        <a:moveTo>
                          <a:pt x="190" y="879"/>
                        </a:moveTo>
                        <a:cubicBezTo>
                          <a:pt x="380" y="1069"/>
                          <a:pt x="688" y="1069"/>
                          <a:pt x="878" y="879"/>
                        </a:cubicBezTo>
                        <a:cubicBezTo>
                          <a:pt x="1069" y="689"/>
                          <a:pt x="1069" y="380"/>
                          <a:pt x="878" y="190"/>
                        </a:cubicBezTo>
                        <a:cubicBezTo>
                          <a:pt x="688" y="0"/>
                          <a:pt x="380" y="0"/>
                          <a:pt x="190" y="190"/>
                        </a:cubicBezTo>
                        <a:cubicBezTo>
                          <a:pt x="0" y="380"/>
                          <a:pt x="0" y="689"/>
                          <a:pt x="190" y="879"/>
                        </a:cubicBezTo>
                        <a:moveTo>
                          <a:pt x="235" y="833"/>
                        </a:moveTo>
                        <a:cubicBezTo>
                          <a:pt x="70" y="668"/>
                          <a:pt x="70" y="401"/>
                          <a:pt x="235" y="236"/>
                        </a:cubicBezTo>
                        <a:cubicBezTo>
                          <a:pt x="400" y="71"/>
                          <a:pt x="668" y="71"/>
                          <a:pt x="833" y="236"/>
                        </a:cubicBezTo>
                        <a:cubicBezTo>
                          <a:pt x="998" y="401"/>
                          <a:pt x="998" y="668"/>
                          <a:pt x="833" y="833"/>
                        </a:cubicBezTo>
                        <a:cubicBezTo>
                          <a:pt x="668" y="998"/>
                          <a:pt x="400" y="998"/>
                          <a:pt x="235" y="833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 dirty="0"/>
                  </a:p>
                </p:txBody>
              </p:sp>
              <p:sp>
                <p:nvSpPr>
                  <p:cNvPr id="54" name="Freeform 9">
                    <a:extLst>
                      <a:ext uri="{FF2B5EF4-FFF2-40B4-BE49-F238E27FC236}">
                        <a16:creationId xmlns:a16="http://schemas.microsoft.com/office/drawing/2014/main" id="{BB20A95F-F3F9-45E3-659E-AD3EEC337F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7273" y="1565277"/>
                    <a:ext cx="1552575" cy="319088"/>
                  </a:xfrm>
                  <a:custGeom>
                    <a:avLst/>
                    <a:gdLst>
                      <a:gd name="T0" fmla="*/ 299 w 598"/>
                      <a:gd name="T1" fmla="*/ 0 h 123"/>
                      <a:gd name="T2" fmla="*/ 0 w 598"/>
                      <a:gd name="T3" fmla="*/ 123 h 123"/>
                      <a:gd name="T4" fmla="*/ 299 w 598"/>
                      <a:gd name="T5" fmla="*/ 0 h 123"/>
                      <a:gd name="T6" fmla="*/ 598 w 598"/>
                      <a:gd name="T7" fmla="*/ 123 h 123"/>
                      <a:gd name="T8" fmla="*/ 299 w 598"/>
                      <a:gd name="T9" fmla="*/ 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8" h="123">
                        <a:moveTo>
                          <a:pt x="299" y="0"/>
                        </a:moveTo>
                        <a:cubicBezTo>
                          <a:pt x="191" y="0"/>
                          <a:pt x="83" y="41"/>
                          <a:pt x="0" y="123"/>
                        </a:cubicBezTo>
                        <a:cubicBezTo>
                          <a:pt x="83" y="41"/>
                          <a:pt x="191" y="0"/>
                          <a:pt x="299" y="0"/>
                        </a:cubicBezTo>
                        <a:cubicBezTo>
                          <a:pt x="407" y="0"/>
                          <a:pt x="515" y="41"/>
                          <a:pt x="598" y="123"/>
                        </a:cubicBezTo>
                        <a:cubicBezTo>
                          <a:pt x="515" y="41"/>
                          <a:pt x="407" y="0"/>
                          <a:pt x="299" y="0"/>
                        </a:cubicBezTo>
                      </a:path>
                    </a:pathLst>
                  </a:custGeom>
                  <a:solidFill>
                    <a:srgbClr val="60787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5" name="Freeform 12">
                    <a:extLst>
                      <a:ext uri="{FF2B5EF4-FFF2-40B4-BE49-F238E27FC236}">
                        <a16:creationId xmlns:a16="http://schemas.microsoft.com/office/drawing/2014/main" id="{71084310-E265-5106-DFD9-868196E8F3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7273" y="1565276"/>
                    <a:ext cx="1552575" cy="322264"/>
                  </a:xfrm>
                  <a:custGeom>
                    <a:avLst/>
                    <a:gdLst>
                      <a:gd name="T0" fmla="*/ 299 w 598"/>
                      <a:gd name="T1" fmla="*/ 0 h 124"/>
                      <a:gd name="T2" fmla="*/ 0 w 598"/>
                      <a:gd name="T3" fmla="*/ 123 h 124"/>
                      <a:gd name="T4" fmla="*/ 0 w 598"/>
                      <a:gd name="T5" fmla="*/ 124 h 124"/>
                      <a:gd name="T6" fmla="*/ 0 w 598"/>
                      <a:gd name="T7" fmla="*/ 124 h 124"/>
                      <a:gd name="T8" fmla="*/ 299 w 598"/>
                      <a:gd name="T9" fmla="*/ 0 h 124"/>
                      <a:gd name="T10" fmla="*/ 598 w 598"/>
                      <a:gd name="T11" fmla="*/ 124 h 124"/>
                      <a:gd name="T12" fmla="*/ 598 w 598"/>
                      <a:gd name="T13" fmla="*/ 124 h 124"/>
                      <a:gd name="T14" fmla="*/ 598 w 598"/>
                      <a:gd name="T15" fmla="*/ 123 h 124"/>
                      <a:gd name="T16" fmla="*/ 299 w 598"/>
                      <a:gd name="T17" fmla="*/ 0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98" h="124">
                        <a:moveTo>
                          <a:pt x="299" y="0"/>
                        </a:moveTo>
                        <a:cubicBezTo>
                          <a:pt x="191" y="0"/>
                          <a:pt x="83" y="41"/>
                          <a:pt x="0" y="123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83" y="41"/>
                          <a:pt x="191" y="0"/>
                          <a:pt x="299" y="0"/>
                        </a:cubicBezTo>
                        <a:cubicBezTo>
                          <a:pt x="407" y="0"/>
                          <a:pt x="515" y="41"/>
                          <a:pt x="598" y="124"/>
                        </a:cubicBezTo>
                        <a:cubicBezTo>
                          <a:pt x="598" y="124"/>
                          <a:pt x="598" y="124"/>
                          <a:pt x="598" y="124"/>
                        </a:cubicBezTo>
                        <a:cubicBezTo>
                          <a:pt x="598" y="124"/>
                          <a:pt x="598" y="124"/>
                          <a:pt x="598" y="123"/>
                        </a:cubicBezTo>
                        <a:cubicBezTo>
                          <a:pt x="515" y="41"/>
                          <a:pt x="407" y="0"/>
                          <a:pt x="299" y="0"/>
                        </a:cubicBezTo>
                      </a:path>
                    </a:pathLst>
                  </a:custGeom>
                  <a:solidFill>
                    <a:srgbClr val="7D909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6" name="Freeform 13">
                    <a:extLst>
                      <a:ext uri="{FF2B5EF4-FFF2-40B4-BE49-F238E27FC236}">
                        <a16:creationId xmlns:a16="http://schemas.microsoft.com/office/drawing/2014/main" id="{4B11BCEC-23EA-4AAB-EE9B-06225E805C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29548" y="3578226"/>
                    <a:ext cx="542925" cy="542925"/>
                  </a:xfrm>
                  <a:custGeom>
                    <a:avLst/>
                    <a:gdLst>
                      <a:gd name="T0" fmla="*/ 41 w 209"/>
                      <a:gd name="T1" fmla="*/ 205 h 209"/>
                      <a:gd name="T2" fmla="*/ 204 w 209"/>
                      <a:gd name="T3" fmla="*/ 42 h 209"/>
                      <a:gd name="T4" fmla="*/ 204 w 209"/>
                      <a:gd name="T5" fmla="*/ 25 h 209"/>
                      <a:gd name="T6" fmla="*/ 184 w 209"/>
                      <a:gd name="T7" fmla="*/ 5 h 209"/>
                      <a:gd name="T8" fmla="*/ 167 w 209"/>
                      <a:gd name="T9" fmla="*/ 5 h 209"/>
                      <a:gd name="T10" fmla="*/ 4 w 209"/>
                      <a:gd name="T11" fmla="*/ 168 h 209"/>
                      <a:gd name="T12" fmla="*/ 4 w 209"/>
                      <a:gd name="T13" fmla="*/ 185 h 209"/>
                      <a:gd name="T14" fmla="*/ 24 w 209"/>
                      <a:gd name="T15" fmla="*/ 205 h 209"/>
                      <a:gd name="T16" fmla="*/ 41 w 209"/>
                      <a:gd name="T17" fmla="*/ 205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9" h="209">
                        <a:moveTo>
                          <a:pt x="41" y="205"/>
                        </a:moveTo>
                        <a:cubicBezTo>
                          <a:pt x="204" y="42"/>
                          <a:pt x="204" y="42"/>
                          <a:pt x="204" y="42"/>
                        </a:cubicBezTo>
                        <a:cubicBezTo>
                          <a:pt x="209" y="37"/>
                          <a:pt x="209" y="29"/>
                          <a:pt x="204" y="25"/>
                        </a:cubicBezTo>
                        <a:cubicBezTo>
                          <a:pt x="184" y="5"/>
                          <a:pt x="184" y="5"/>
                          <a:pt x="184" y="5"/>
                        </a:cubicBezTo>
                        <a:cubicBezTo>
                          <a:pt x="180" y="0"/>
                          <a:pt x="172" y="0"/>
                          <a:pt x="167" y="5"/>
                        </a:cubicBezTo>
                        <a:cubicBezTo>
                          <a:pt x="4" y="168"/>
                          <a:pt x="4" y="168"/>
                          <a:pt x="4" y="168"/>
                        </a:cubicBezTo>
                        <a:cubicBezTo>
                          <a:pt x="0" y="173"/>
                          <a:pt x="0" y="180"/>
                          <a:pt x="4" y="185"/>
                        </a:cubicBezTo>
                        <a:cubicBezTo>
                          <a:pt x="24" y="205"/>
                          <a:pt x="24" y="205"/>
                          <a:pt x="24" y="205"/>
                        </a:cubicBezTo>
                        <a:cubicBezTo>
                          <a:pt x="29" y="209"/>
                          <a:pt x="37" y="209"/>
                          <a:pt x="41" y="205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7" name="Freeform 14">
                    <a:extLst>
                      <a:ext uri="{FF2B5EF4-FFF2-40B4-BE49-F238E27FC236}">
                        <a16:creationId xmlns:a16="http://schemas.microsoft.com/office/drawing/2014/main" id="{373D7B2E-43FE-097B-7D4C-0613278CBB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80362" y="3732212"/>
                    <a:ext cx="1536700" cy="1535114"/>
                  </a:xfrm>
                  <a:custGeom>
                    <a:avLst/>
                    <a:gdLst>
                      <a:gd name="T0" fmla="*/ 483 w 592"/>
                      <a:gd name="T1" fmla="*/ 583 h 591"/>
                      <a:gd name="T2" fmla="*/ 584 w 592"/>
                      <a:gd name="T3" fmla="*/ 482 h 591"/>
                      <a:gd name="T4" fmla="*/ 584 w 592"/>
                      <a:gd name="T5" fmla="*/ 454 h 591"/>
                      <a:gd name="T6" fmla="*/ 129 w 592"/>
                      <a:gd name="T7" fmla="*/ 0 h 591"/>
                      <a:gd name="T8" fmla="*/ 0 w 592"/>
                      <a:gd name="T9" fmla="*/ 129 h 591"/>
                      <a:gd name="T10" fmla="*/ 455 w 592"/>
                      <a:gd name="T11" fmla="*/ 583 h 591"/>
                      <a:gd name="T12" fmla="*/ 483 w 592"/>
                      <a:gd name="T13" fmla="*/ 583 h 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92" h="591">
                        <a:moveTo>
                          <a:pt x="483" y="583"/>
                        </a:moveTo>
                        <a:cubicBezTo>
                          <a:pt x="584" y="482"/>
                          <a:pt x="584" y="482"/>
                          <a:pt x="584" y="482"/>
                        </a:cubicBezTo>
                        <a:cubicBezTo>
                          <a:pt x="592" y="474"/>
                          <a:pt x="592" y="462"/>
                          <a:pt x="584" y="454"/>
                        </a:cubicBezTo>
                        <a:cubicBezTo>
                          <a:pt x="129" y="0"/>
                          <a:pt x="129" y="0"/>
                          <a:pt x="129" y="0"/>
                        </a:cubicBezTo>
                        <a:cubicBezTo>
                          <a:pt x="0" y="129"/>
                          <a:pt x="0" y="129"/>
                          <a:pt x="0" y="129"/>
                        </a:cubicBezTo>
                        <a:cubicBezTo>
                          <a:pt x="455" y="583"/>
                          <a:pt x="455" y="583"/>
                          <a:pt x="455" y="583"/>
                        </a:cubicBezTo>
                        <a:cubicBezTo>
                          <a:pt x="462" y="591"/>
                          <a:pt x="475" y="591"/>
                          <a:pt x="483" y="583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 dirty="0"/>
                  </a:p>
                </p:txBody>
              </p:sp>
              <p:sp>
                <p:nvSpPr>
                  <p:cNvPr id="58" name="Freeform 15">
                    <a:extLst>
                      <a:ext uri="{FF2B5EF4-FFF2-40B4-BE49-F238E27FC236}">
                        <a16:creationId xmlns:a16="http://schemas.microsoft.com/office/drawing/2014/main" id="{6F4183AD-713D-D7C2-4F78-4846954907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019799" y="3557588"/>
                    <a:ext cx="2033588" cy="455613"/>
                  </a:xfrm>
                  <a:custGeom>
                    <a:avLst/>
                    <a:gdLst>
                      <a:gd name="T0" fmla="*/ 783 w 783"/>
                      <a:gd name="T1" fmla="*/ 94 h 175"/>
                      <a:gd name="T2" fmla="*/ 741 w 783"/>
                      <a:gd name="T3" fmla="*/ 136 h 175"/>
                      <a:gd name="T4" fmla="*/ 703 w 783"/>
                      <a:gd name="T5" fmla="*/ 175 h 175"/>
                      <a:gd name="T6" fmla="*/ 703 w 783"/>
                      <a:gd name="T7" fmla="*/ 175 h 175"/>
                      <a:gd name="T8" fmla="*/ 783 w 783"/>
                      <a:gd name="T9" fmla="*/ 94 h 175"/>
                      <a:gd name="T10" fmla="*/ 783 w 783"/>
                      <a:gd name="T11" fmla="*/ 94 h 175"/>
                      <a:gd name="T12" fmla="*/ 5 w 783"/>
                      <a:gd name="T13" fmla="*/ 5 h 175"/>
                      <a:gd name="T14" fmla="*/ 148 w 783"/>
                      <a:gd name="T15" fmla="*/ 101 h 175"/>
                      <a:gd name="T16" fmla="*/ 5 w 783"/>
                      <a:gd name="T17" fmla="*/ 5 h 175"/>
                      <a:gd name="T18" fmla="*/ 0 w 783"/>
                      <a:gd name="T19" fmla="*/ 0 h 175"/>
                      <a:gd name="T20" fmla="*/ 0 w 783"/>
                      <a:gd name="T21" fmla="*/ 0 h 175"/>
                      <a:gd name="T22" fmla="*/ 0 w 783"/>
                      <a:gd name="T2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83" h="175">
                        <a:moveTo>
                          <a:pt x="783" y="94"/>
                        </a:moveTo>
                        <a:cubicBezTo>
                          <a:pt x="741" y="136"/>
                          <a:pt x="741" y="136"/>
                          <a:pt x="741" y="136"/>
                        </a:cubicBezTo>
                        <a:cubicBezTo>
                          <a:pt x="703" y="175"/>
                          <a:pt x="703" y="175"/>
                          <a:pt x="703" y="175"/>
                        </a:cubicBezTo>
                        <a:cubicBezTo>
                          <a:pt x="703" y="175"/>
                          <a:pt x="703" y="175"/>
                          <a:pt x="703" y="175"/>
                        </a:cubicBezTo>
                        <a:cubicBezTo>
                          <a:pt x="783" y="94"/>
                          <a:pt x="783" y="94"/>
                          <a:pt x="783" y="94"/>
                        </a:cubicBezTo>
                        <a:cubicBezTo>
                          <a:pt x="783" y="94"/>
                          <a:pt x="783" y="94"/>
                          <a:pt x="783" y="94"/>
                        </a:cubicBezTo>
                        <a:moveTo>
                          <a:pt x="5" y="5"/>
                        </a:moveTo>
                        <a:cubicBezTo>
                          <a:pt x="48" y="47"/>
                          <a:pt x="96" y="79"/>
                          <a:pt x="148" y="101"/>
                        </a:cubicBezTo>
                        <a:cubicBezTo>
                          <a:pt x="96" y="79"/>
                          <a:pt x="48" y="47"/>
                          <a:pt x="5" y="5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D1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59" name="Freeform 16">
                    <a:extLst>
                      <a:ext uri="{FF2B5EF4-FFF2-40B4-BE49-F238E27FC236}">
                        <a16:creationId xmlns:a16="http://schemas.microsoft.com/office/drawing/2014/main" id="{15D37316-EC1C-3318-41BA-CB0CEA6001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1438" y="3557589"/>
                    <a:ext cx="361950" cy="354013"/>
                  </a:xfrm>
                  <a:custGeom>
                    <a:avLst/>
                    <a:gdLst>
                      <a:gd name="T0" fmla="*/ 44 w 139"/>
                      <a:gd name="T1" fmla="*/ 0 h 136"/>
                      <a:gd name="T2" fmla="*/ 44 w 139"/>
                      <a:gd name="T3" fmla="*/ 0 h 136"/>
                      <a:gd name="T4" fmla="*/ 0 w 139"/>
                      <a:gd name="T5" fmla="*/ 39 h 136"/>
                      <a:gd name="T6" fmla="*/ 97 w 139"/>
                      <a:gd name="T7" fmla="*/ 136 h 136"/>
                      <a:gd name="T8" fmla="*/ 139 w 139"/>
                      <a:gd name="T9" fmla="*/ 94 h 136"/>
                      <a:gd name="T10" fmla="*/ 44 w 139"/>
                      <a:gd name="T11" fmla="*/ 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9" h="136">
                        <a:moveTo>
                          <a:pt x="4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30" y="14"/>
                          <a:pt x="15" y="27"/>
                          <a:pt x="0" y="39"/>
                        </a:cubicBezTo>
                        <a:cubicBezTo>
                          <a:pt x="97" y="136"/>
                          <a:pt x="97" y="136"/>
                          <a:pt x="97" y="136"/>
                        </a:cubicBezTo>
                        <a:cubicBezTo>
                          <a:pt x="139" y="94"/>
                          <a:pt x="139" y="94"/>
                          <a:pt x="139" y="94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60" name="Freeform 17">
                    <a:extLst>
                      <a:ext uri="{FF2B5EF4-FFF2-40B4-BE49-F238E27FC236}">
                        <a16:creationId xmlns:a16="http://schemas.microsoft.com/office/drawing/2014/main" id="{98372864-3FC7-6C6E-11B9-78F230294C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8324" y="1768477"/>
                    <a:ext cx="2157413" cy="2159001"/>
                  </a:xfrm>
                  <a:custGeom>
                    <a:avLst/>
                    <a:gdLst>
                      <a:gd name="T0" fmla="*/ 143 w 831"/>
                      <a:gd name="T1" fmla="*/ 0 h 831"/>
                      <a:gd name="T2" fmla="*/ 143 w 831"/>
                      <a:gd name="T3" fmla="*/ 0 h 831"/>
                      <a:gd name="T4" fmla="*/ 0 w 831"/>
                      <a:gd name="T5" fmla="*/ 345 h 831"/>
                      <a:gd name="T6" fmla="*/ 143 w 831"/>
                      <a:gd name="T7" fmla="*/ 689 h 831"/>
                      <a:gd name="T8" fmla="*/ 143 w 831"/>
                      <a:gd name="T9" fmla="*/ 689 h 831"/>
                      <a:gd name="T10" fmla="*/ 143 w 831"/>
                      <a:gd name="T11" fmla="*/ 689 h 831"/>
                      <a:gd name="T12" fmla="*/ 148 w 831"/>
                      <a:gd name="T13" fmla="*/ 694 h 831"/>
                      <a:gd name="T14" fmla="*/ 291 w 831"/>
                      <a:gd name="T15" fmla="*/ 790 h 831"/>
                      <a:gd name="T16" fmla="*/ 487 w 831"/>
                      <a:gd name="T17" fmla="*/ 831 h 831"/>
                      <a:gd name="T18" fmla="*/ 787 w 831"/>
                      <a:gd name="T19" fmla="*/ 728 h 831"/>
                      <a:gd name="T20" fmla="*/ 787 w 831"/>
                      <a:gd name="T21" fmla="*/ 728 h 831"/>
                      <a:gd name="T22" fmla="*/ 831 w 831"/>
                      <a:gd name="T23" fmla="*/ 689 h 831"/>
                      <a:gd name="T24" fmla="*/ 831 w 831"/>
                      <a:gd name="T25" fmla="*/ 689 h 831"/>
                      <a:gd name="T26" fmla="*/ 786 w 831"/>
                      <a:gd name="T27" fmla="*/ 643 h 831"/>
                      <a:gd name="T28" fmla="*/ 786 w 831"/>
                      <a:gd name="T29" fmla="*/ 643 h 831"/>
                      <a:gd name="T30" fmla="*/ 487 w 831"/>
                      <a:gd name="T31" fmla="*/ 767 h 831"/>
                      <a:gd name="T32" fmla="*/ 188 w 831"/>
                      <a:gd name="T33" fmla="*/ 643 h 831"/>
                      <a:gd name="T34" fmla="*/ 64 w 831"/>
                      <a:gd name="T35" fmla="*/ 345 h 831"/>
                      <a:gd name="T36" fmla="*/ 188 w 831"/>
                      <a:gd name="T37" fmla="*/ 46 h 831"/>
                      <a:gd name="T38" fmla="*/ 143 w 831"/>
                      <a:gd name="T39" fmla="*/ 0 h 8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31" h="831">
                        <a:moveTo>
                          <a:pt x="143" y="0"/>
                        </a:move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48" y="95"/>
                          <a:pt x="0" y="220"/>
                          <a:pt x="0" y="345"/>
                        </a:cubicBezTo>
                        <a:cubicBezTo>
                          <a:pt x="0" y="469"/>
                          <a:pt x="48" y="594"/>
                          <a:pt x="143" y="689"/>
                        </a:cubicBezTo>
                        <a:cubicBezTo>
                          <a:pt x="143" y="689"/>
                          <a:pt x="143" y="689"/>
                          <a:pt x="143" y="689"/>
                        </a:cubicBezTo>
                        <a:cubicBezTo>
                          <a:pt x="143" y="689"/>
                          <a:pt x="143" y="689"/>
                          <a:pt x="143" y="689"/>
                        </a:cubicBezTo>
                        <a:cubicBezTo>
                          <a:pt x="145" y="691"/>
                          <a:pt x="147" y="693"/>
                          <a:pt x="148" y="694"/>
                        </a:cubicBezTo>
                        <a:cubicBezTo>
                          <a:pt x="191" y="736"/>
                          <a:pt x="239" y="768"/>
                          <a:pt x="291" y="790"/>
                        </a:cubicBezTo>
                        <a:cubicBezTo>
                          <a:pt x="353" y="818"/>
                          <a:pt x="420" y="831"/>
                          <a:pt x="487" y="831"/>
                        </a:cubicBezTo>
                        <a:cubicBezTo>
                          <a:pt x="593" y="831"/>
                          <a:pt x="699" y="797"/>
                          <a:pt x="787" y="728"/>
                        </a:cubicBezTo>
                        <a:cubicBezTo>
                          <a:pt x="787" y="728"/>
                          <a:pt x="787" y="728"/>
                          <a:pt x="787" y="728"/>
                        </a:cubicBezTo>
                        <a:cubicBezTo>
                          <a:pt x="802" y="716"/>
                          <a:pt x="817" y="703"/>
                          <a:pt x="831" y="689"/>
                        </a:cubicBezTo>
                        <a:cubicBezTo>
                          <a:pt x="831" y="689"/>
                          <a:pt x="831" y="689"/>
                          <a:pt x="831" y="689"/>
                        </a:cubicBezTo>
                        <a:cubicBezTo>
                          <a:pt x="786" y="643"/>
                          <a:pt x="786" y="643"/>
                          <a:pt x="786" y="643"/>
                        </a:cubicBezTo>
                        <a:cubicBezTo>
                          <a:pt x="786" y="643"/>
                          <a:pt x="786" y="643"/>
                          <a:pt x="786" y="643"/>
                        </a:cubicBezTo>
                        <a:cubicBezTo>
                          <a:pt x="703" y="726"/>
                          <a:pt x="595" y="767"/>
                          <a:pt x="487" y="767"/>
                        </a:cubicBezTo>
                        <a:cubicBezTo>
                          <a:pt x="379" y="767"/>
                          <a:pt x="271" y="726"/>
                          <a:pt x="188" y="643"/>
                        </a:cubicBezTo>
                        <a:cubicBezTo>
                          <a:pt x="106" y="561"/>
                          <a:pt x="64" y="453"/>
                          <a:pt x="64" y="345"/>
                        </a:cubicBezTo>
                        <a:cubicBezTo>
                          <a:pt x="64" y="236"/>
                          <a:pt x="106" y="128"/>
                          <a:pt x="188" y="46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61" name="Freeform 18">
                    <a:extLst>
                      <a:ext uri="{FF2B5EF4-FFF2-40B4-BE49-F238E27FC236}">
                        <a16:creationId xmlns:a16="http://schemas.microsoft.com/office/drawing/2014/main" id="{905B52FB-F7F9-8009-E1D9-0A12885475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80361" y="4067177"/>
                    <a:ext cx="1331913" cy="1174751"/>
                  </a:xfrm>
                  <a:custGeom>
                    <a:avLst/>
                    <a:gdLst>
                      <a:gd name="T0" fmla="*/ 513 w 513"/>
                      <a:gd name="T1" fmla="*/ 432 h 452"/>
                      <a:gd name="T2" fmla="*/ 513 w 513"/>
                      <a:gd name="T3" fmla="*/ 432 h 452"/>
                      <a:gd name="T4" fmla="*/ 513 w 513"/>
                      <a:gd name="T5" fmla="*/ 432 h 452"/>
                      <a:gd name="T6" fmla="*/ 513 w 513"/>
                      <a:gd name="T7" fmla="*/ 432 h 452"/>
                      <a:gd name="T8" fmla="*/ 513 w 513"/>
                      <a:gd name="T9" fmla="*/ 432 h 452"/>
                      <a:gd name="T10" fmla="*/ 513 w 513"/>
                      <a:gd name="T11" fmla="*/ 432 h 452"/>
                      <a:gd name="T12" fmla="*/ 512 w 513"/>
                      <a:gd name="T13" fmla="*/ 431 h 452"/>
                      <a:gd name="T14" fmla="*/ 513 w 513"/>
                      <a:gd name="T15" fmla="*/ 432 h 452"/>
                      <a:gd name="T16" fmla="*/ 512 w 513"/>
                      <a:gd name="T17" fmla="*/ 431 h 452"/>
                      <a:gd name="T18" fmla="*/ 512 w 513"/>
                      <a:gd name="T19" fmla="*/ 431 h 452"/>
                      <a:gd name="T20" fmla="*/ 512 w 513"/>
                      <a:gd name="T21" fmla="*/ 431 h 452"/>
                      <a:gd name="T22" fmla="*/ 512 w 513"/>
                      <a:gd name="T23" fmla="*/ 431 h 452"/>
                      <a:gd name="T24" fmla="*/ 511 w 513"/>
                      <a:gd name="T25" fmla="*/ 430 h 452"/>
                      <a:gd name="T26" fmla="*/ 511 w 513"/>
                      <a:gd name="T27" fmla="*/ 430 h 452"/>
                      <a:gd name="T28" fmla="*/ 511 w 513"/>
                      <a:gd name="T29" fmla="*/ 430 h 452"/>
                      <a:gd name="T30" fmla="*/ 510 w 513"/>
                      <a:gd name="T31" fmla="*/ 429 h 452"/>
                      <a:gd name="T32" fmla="*/ 510 w 513"/>
                      <a:gd name="T33" fmla="*/ 429 h 452"/>
                      <a:gd name="T34" fmla="*/ 510 w 513"/>
                      <a:gd name="T35" fmla="*/ 429 h 452"/>
                      <a:gd name="T36" fmla="*/ 0 w 513"/>
                      <a:gd name="T37" fmla="*/ 0 h 452"/>
                      <a:gd name="T38" fmla="*/ 452 w 513"/>
                      <a:gd name="T39" fmla="*/ 452 h 452"/>
                      <a:gd name="T40" fmla="*/ 452 w 513"/>
                      <a:gd name="T41" fmla="*/ 452 h 452"/>
                      <a:gd name="T42" fmla="*/ 0 w 513"/>
                      <a:gd name="T43" fmla="*/ 0 h 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13" h="452">
                        <a:moveTo>
                          <a:pt x="513" y="432"/>
                        </a:moveTo>
                        <a:cubicBezTo>
                          <a:pt x="513" y="432"/>
                          <a:pt x="513" y="432"/>
                          <a:pt x="513" y="432"/>
                        </a:cubicBezTo>
                        <a:cubicBezTo>
                          <a:pt x="513" y="432"/>
                          <a:pt x="513" y="432"/>
                          <a:pt x="513" y="432"/>
                        </a:cubicBezTo>
                        <a:moveTo>
                          <a:pt x="513" y="432"/>
                        </a:moveTo>
                        <a:cubicBezTo>
                          <a:pt x="513" y="432"/>
                          <a:pt x="513" y="432"/>
                          <a:pt x="513" y="432"/>
                        </a:cubicBezTo>
                        <a:cubicBezTo>
                          <a:pt x="513" y="432"/>
                          <a:pt x="513" y="432"/>
                          <a:pt x="513" y="432"/>
                        </a:cubicBezTo>
                        <a:moveTo>
                          <a:pt x="512" y="431"/>
                        </a:moveTo>
                        <a:cubicBezTo>
                          <a:pt x="512" y="431"/>
                          <a:pt x="512" y="432"/>
                          <a:pt x="513" y="432"/>
                        </a:cubicBezTo>
                        <a:cubicBezTo>
                          <a:pt x="512" y="432"/>
                          <a:pt x="512" y="431"/>
                          <a:pt x="512" y="431"/>
                        </a:cubicBezTo>
                        <a:moveTo>
                          <a:pt x="512" y="431"/>
                        </a:moveTo>
                        <a:cubicBezTo>
                          <a:pt x="512" y="431"/>
                          <a:pt x="512" y="431"/>
                          <a:pt x="512" y="431"/>
                        </a:cubicBezTo>
                        <a:cubicBezTo>
                          <a:pt x="512" y="431"/>
                          <a:pt x="512" y="431"/>
                          <a:pt x="512" y="431"/>
                        </a:cubicBezTo>
                        <a:moveTo>
                          <a:pt x="511" y="430"/>
                        </a:moveTo>
                        <a:cubicBezTo>
                          <a:pt x="511" y="430"/>
                          <a:pt x="511" y="430"/>
                          <a:pt x="511" y="430"/>
                        </a:cubicBezTo>
                        <a:cubicBezTo>
                          <a:pt x="511" y="430"/>
                          <a:pt x="511" y="430"/>
                          <a:pt x="511" y="430"/>
                        </a:cubicBezTo>
                        <a:moveTo>
                          <a:pt x="510" y="429"/>
                        </a:moveTo>
                        <a:cubicBezTo>
                          <a:pt x="510" y="429"/>
                          <a:pt x="510" y="429"/>
                          <a:pt x="510" y="429"/>
                        </a:cubicBezTo>
                        <a:cubicBezTo>
                          <a:pt x="510" y="429"/>
                          <a:pt x="510" y="429"/>
                          <a:pt x="510" y="429"/>
                        </a:cubicBezTo>
                        <a:moveTo>
                          <a:pt x="0" y="0"/>
                        </a:moveTo>
                        <a:cubicBezTo>
                          <a:pt x="452" y="452"/>
                          <a:pt x="452" y="452"/>
                          <a:pt x="452" y="452"/>
                        </a:cubicBezTo>
                        <a:cubicBezTo>
                          <a:pt x="452" y="452"/>
                          <a:pt x="452" y="452"/>
                          <a:pt x="452" y="45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D1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62" name="Freeform 19">
                    <a:extLst>
                      <a:ext uri="{FF2B5EF4-FFF2-40B4-BE49-F238E27FC236}">
                        <a16:creationId xmlns:a16="http://schemas.microsoft.com/office/drawing/2014/main" id="{DE317F42-0618-E279-1613-0400585EA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02746" y="5116515"/>
                    <a:ext cx="127001" cy="88900"/>
                  </a:xfrm>
                  <a:custGeom>
                    <a:avLst/>
                    <a:gdLst>
                      <a:gd name="T0" fmla="*/ 24 w 49"/>
                      <a:gd name="T1" fmla="*/ 0 h 34"/>
                      <a:gd name="T2" fmla="*/ 0 w 49"/>
                      <a:gd name="T3" fmla="*/ 24 h 34"/>
                      <a:gd name="T4" fmla="*/ 1 w 49"/>
                      <a:gd name="T5" fmla="*/ 25 h 34"/>
                      <a:gd name="T6" fmla="*/ 1 w 49"/>
                      <a:gd name="T7" fmla="*/ 25 h 34"/>
                      <a:gd name="T8" fmla="*/ 2 w 49"/>
                      <a:gd name="T9" fmla="*/ 26 h 34"/>
                      <a:gd name="T10" fmla="*/ 2 w 49"/>
                      <a:gd name="T11" fmla="*/ 26 h 34"/>
                      <a:gd name="T12" fmla="*/ 3 w 49"/>
                      <a:gd name="T13" fmla="*/ 27 h 34"/>
                      <a:gd name="T14" fmla="*/ 3 w 49"/>
                      <a:gd name="T15" fmla="*/ 27 h 34"/>
                      <a:gd name="T16" fmla="*/ 3 w 49"/>
                      <a:gd name="T17" fmla="*/ 27 h 34"/>
                      <a:gd name="T18" fmla="*/ 4 w 49"/>
                      <a:gd name="T19" fmla="*/ 28 h 34"/>
                      <a:gd name="T20" fmla="*/ 4 w 49"/>
                      <a:gd name="T21" fmla="*/ 28 h 34"/>
                      <a:gd name="T22" fmla="*/ 4 w 49"/>
                      <a:gd name="T23" fmla="*/ 28 h 34"/>
                      <a:gd name="T24" fmla="*/ 4 w 49"/>
                      <a:gd name="T25" fmla="*/ 28 h 34"/>
                      <a:gd name="T26" fmla="*/ 4 w 49"/>
                      <a:gd name="T27" fmla="*/ 28 h 34"/>
                      <a:gd name="T28" fmla="*/ 24 w 49"/>
                      <a:gd name="T29" fmla="*/ 34 h 34"/>
                      <a:gd name="T30" fmla="*/ 49 w 49"/>
                      <a:gd name="T31" fmla="*/ 24 h 34"/>
                      <a:gd name="T32" fmla="*/ 24 w 49"/>
                      <a:gd name="T33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34">
                        <a:moveTo>
                          <a:pt x="24" y="0"/>
                        </a:move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25"/>
                          <a:pt x="0" y="25"/>
                          <a:pt x="1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2" y="26"/>
                          <a:pt x="2" y="26"/>
                          <a:pt x="2" y="26"/>
                        </a:cubicBezTo>
                        <a:cubicBezTo>
                          <a:pt x="2" y="27"/>
                          <a:pt x="2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10" y="32"/>
                          <a:pt x="17" y="34"/>
                          <a:pt x="24" y="34"/>
                        </a:cubicBezTo>
                        <a:cubicBezTo>
                          <a:pt x="33" y="34"/>
                          <a:pt x="42" y="31"/>
                          <a:pt x="49" y="24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rgbClr val="39525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63" name="Freeform 20">
                    <a:extLst>
                      <a:ext uri="{FF2B5EF4-FFF2-40B4-BE49-F238E27FC236}">
                        <a16:creationId xmlns:a16="http://schemas.microsoft.com/office/drawing/2014/main" id="{E5C993E3-8716-00A3-D9B4-984835DC0B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29550" y="3802062"/>
                    <a:ext cx="319088" cy="314325"/>
                  </a:xfrm>
                  <a:custGeom>
                    <a:avLst/>
                    <a:gdLst>
                      <a:gd name="T0" fmla="*/ 86 w 123"/>
                      <a:gd name="T1" fmla="*/ 0 h 121"/>
                      <a:gd name="T2" fmla="*/ 6 w 123"/>
                      <a:gd name="T3" fmla="*/ 81 h 121"/>
                      <a:gd name="T4" fmla="*/ 6 w 123"/>
                      <a:gd name="T5" fmla="*/ 100 h 121"/>
                      <a:gd name="T6" fmla="*/ 23 w 123"/>
                      <a:gd name="T7" fmla="*/ 117 h 121"/>
                      <a:gd name="T8" fmla="*/ 33 w 123"/>
                      <a:gd name="T9" fmla="*/ 121 h 121"/>
                      <a:gd name="T10" fmla="*/ 43 w 123"/>
                      <a:gd name="T11" fmla="*/ 117 h 121"/>
                      <a:gd name="T12" fmla="*/ 58 w 123"/>
                      <a:gd name="T13" fmla="*/ 102 h 121"/>
                      <a:gd name="T14" fmla="*/ 123 w 123"/>
                      <a:gd name="T15" fmla="*/ 37 h 121"/>
                      <a:gd name="T16" fmla="*/ 86 w 123"/>
                      <a:gd name="T17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3" h="121">
                        <a:moveTo>
                          <a:pt x="86" y="0"/>
                        </a:moveTo>
                        <a:cubicBezTo>
                          <a:pt x="6" y="81"/>
                          <a:pt x="6" y="81"/>
                          <a:pt x="6" y="81"/>
                        </a:cubicBezTo>
                        <a:cubicBezTo>
                          <a:pt x="0" y="86"/>
                          <a:pt x="0" y="95"/>
                          <a:pt x="6" y="100"/>
                        </a:cubicBezTo>
                        <a:cubicBezTo>
                          <a:pt x="23" y="117"/>
                          <a:pt x="23" y="117"/>
                          <a:pt x="23" y="117"/>
                        </a:cubicBezTo>
                        <a:cubicBezTo>
                          <a:pt x="26" y="120"/>
                          <a:pt x="29" y="121"/>
                          <a:pt x="33" y="121"/>
                        </a:cubicBezTo>
                        <a:cubicBezTo>
                          <a:pt x="36" y="121"/>
                          <a:pt x="40" y="120"/>
                          <a:pt x="43" y="117"/>
                        </a:cubicBezTo>
                        <a:cubicBezTo>
                          <a:pt x="58" y="102"/>
                          <a:pt x="58" y="102"/>
                          <a:pt x="58" y="102"/>
                        </a:cubicBezTo>
                        <a:cubicBezTo>
                          <a:pt x="123" y="37"/>
                          <a:pt x="123" y="37"/>
                          <a:pt x="123" y="37"/>
                        </a:cubicBezTo>
                        <a:cubicBezTo>
                          <a:pt x="86" y="0"/>
                          <a:pt x="86" y="0"/>
                          <a:pt x="86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64" name="Freeform 21">
                    <a:extLst>
                      <a:ext uri="{FF2B5EF4-FFF2-40B4-BE49-F238E27FC236}">
                        <a16:creationId xmlns:a16="http://schemas.microsoft.com/office/drawing/2014/main" id="{4FCF7165-EE92-E340-39C5-4E5399839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80364" y="3898901"/>
                    <a:ext cx="1384300" cy="1360488"/>
                  </a:xfrm>
                  <a:custGeom>
                    <a:avLst/>
                    <a:gdLst>
                      <a:gd name="T0" fmla="*/ 65 w 533"/>
                      <a:gd name="T1" fmla="*/ 0 h 524"/>
                      <a:gd name="T2" fmla="*/ 0 w 533"/>
                      <a:gd name="T3" fmla="*/ 65 h 524"/>
                      <a:gd name="T4" fmla="*/ 452 w 533"/>
                      <a:gd name="T5" fmla="*/ 517 h 524"/>
                      <a:gd name="T6" fmla="*/ 469 w 533"/>
                      <a:gd name="T7" fmla="*/ 524 h 524"/>
                      <a:gd name="T8" fmla="*/ 485 w 533"/>
                      <a:gd name="T9" fmla="*/ 517 h 524"/>
                      <a:gd name="T10" fmla="*/ 509 w 533"/>
                      <a:gd name="T11" fmla="*/ 493 h 524"/>
                      <a:gd name="T12" fmla="*/ 509 w 533"/>
                      <a:gd name="T13" fmla="*/ 493 h 524"/>
                      <a:gd name="T14" fmla="*/ 533 w 533"/>
                      <a:gd name="T15" fmla="*/ 469 h 524"/>
                      <a:gd name="T16" fmla="*/ 65 w 533"/>
                      <a:gd name="T17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3" h="524">
                        <a:moveTo>
                          <a:pt x="65" y="0"/>
                        </a:moveTo>
                        <a:cubicBezTo>
                          <a:pt x="0" y="65"/>
                          <a:pt x="0" y="65"/>
                          <a:pt x="0" y="65"/>
                        </a:cubicBezTo>
                        <a:cubicBezTo>
                          <a:pt x="452" y="517"/>
                          <a:pt x="452" y="517"/>
                          <a:pt x="452" y="517"/>
                        </a:cubicBezTo>
                        <a:cubicBezTo>
                          <a:pt x="457" y="522"/>
                          <a:pt x="463" y="524"/>
                          <a:pt x="469" y="524"/>
                        </a:cubicBezTo>
                        <a:cubicBezTo>
                          <a:pt x="475" y="524"/>
                          <a:pt x="480" y="521"/>
                          <a:pt x="485" y="517"/>
                        </a:cubicBezTo>
                        <a:cubicBezTo>
                          <a:pt x="509" y="493"/>
                          <a:pt x="509" y="493"/>
                          <a:pt x="509" y="493"/>
                        </a:cubicBezTo>
                        <a:cubicBezTo>
                          <a:pt x="509" y="493"/>
                          <a:pt x="509" y="493"/>
                          <a:pt x="509" y="493"/>
                        </a:cubicBezTo>
                        <a:cubicBezTo>
                          <a:pt x="533" y="469"/>
                          <a:pt x="533" y="469"/>
                          <a:pt x="533" y="469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1AD6A3-8D98-61B8-C9CC-1905E258F679}"/>
                  </a:ext>
                </a:extLst>
              </p:cNvPr>
              <p:cNvSpPr txBox="1"/>
              <p:nvPr/>
            </p:nvSpPr>
            <p:spPr>
              <a:xfrm rot="21568247">
                <a:off x="7442396" y="3368938"/>
                <a:ext cx="23147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spc="-150" dirty="0">
                    <a:solidFill>
                      <a:schemeClr val="accent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PROPOSAL</a:t>
                </a:r>
                <a:endParaRPr lang="id-ID" b="1" spc="-150" dirty="0"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ECE548B-41E4-4BB8-A72F-493BF8B2378E}"/>
                </a:ext>
              </a:extLst>
            </p:cNvPr>
            <p:cNvSpPr/>
            <p:nvPr/>
          </p:nvSpPr>
          <p:spPr>
            <a:xfrm>
              <a:off x="7688589" y="2336920"/>
              <a:ext cx="4390536" cy="4112869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10E911-0D0A-4930-9626-E0D4E273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36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DFFCC6-02B9-4331-B0F1-3A0BD01BE636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D41D37-6FFB-40C7-8DED-05AB6AE2D484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93103A-0160-41CF-9879-2BB4B6B5284D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665D6C-6866-4D5B-B9AD-60C953D5AC6A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FBEB8-320E-4FBD-9291-092D1FC763B6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1BC7B6-729C-48A8-8B39-4AB3A8C216DE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7DBAF7-C323-45D5-B7A8-CD2DEA0280F4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D9C520-7F37-4B96-946D-383A5B4F7EE4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8CE2D30-2054-4D46-95A6-0E6FD0BE159E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D1BC6-279C-4DCC-8E72-4B9328F6A87F}"/>
              </a:ext>
            </a:extLst>
          </p:cNvPr>
          <p:cNvSpPr/>
          <p:nvPr/>
        </p:nvSpPr>
        <p:spPr>
          <a:xfrm>
            <a:off x="2085975" y="332360"/>
            <a:ext cx="6152090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 및 개선점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39B3941-4B8D-1A28-AB4C-1B50EABE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226" y="3291220"/>
            <a:ext cx="809738" cy="53347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47A78CE-2503-B96A-9F97-34B53543D39A}"/>
              </a:ext>
            </a:extLst>
          </p:cNvPr>
          <p:cNvSpPr txBox="1"/>
          <p:nvPr/>
        </p:nvSpPr>
        <p:spPr>
          <a:xfrm>
            <a:off x="-1608657" y="4182348"/>
            <a:ext cx="19589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rPr>
              <a:t>나눔스퀘어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E6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89930B-54FC-0646-2ABE-0E99EB7D5E87}"/>
              </a:ext>
            </a:extLst>
          </p:cNvPr>
          <p:cNvSpPr txBox="1"/>
          <p:nvPr/>
        </p:nvSpPr>
        <p:spPr>
          <a:xfrm>
            <a:off x="-1558019" y="4715955"/>
            <a:ext cx="19172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498A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Pretendard Medium" panose="02000603000000020004" pitchFamily="50" charset="-127"/>
              </a:rPr>
              <a:t>나눔스퀘어</a:t>
            </a:r>
            <a:r>
              <a:rPr lang="ko-KR" altLang="en-US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498A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498AC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Pretendard Medium" panose="02000603000000020004" pitchFamily="50" charset="-127"/>
              </a:rPr>
              <a:t>light</a:t>
            </a:r>
            <a:endParaRPr lang="en-US" altLang="ko-KR" sz="1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9498AC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A9E268-AC27-C1F8-A81D-8A5C578EA095}"/>
              </a:ext>
            </a:extLst>
          </p:cNvPr>
          <p:cNvSpPr txBox="1"/>
          <p:nvPr/>
        </p:nvSpPr>
        <p:spPr>
          <a:xfrm>
            <a:off x="-1606174" y="2709130"/>
            <a:ext cx="1557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Pretendard ExtraBold" panose="02000903000000020004" pitchFamily="50" charset="-127"/>
              </a:rPr>
              <a:t>extrabold</a:t>
            </a:r>
            <a:endParaRPr lang="en-US" altLang="ko-KR" sz="12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73E64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Pretendard ExtraBold" panose="02000903000000020004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D97BCC9-BB6D-D373-93C5-B13FEF16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0637" y="3328225"/>
            <a:ext cx="390580" cy="41915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B5792C4-3873-4D3E-A9D4-7AAAFA48B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92638" flipV="1">
            <a:off x="3991790" y="4323975"/>
            <a:ext cx="1408887" cy="166303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F3F6A2-F0FF-4AFA-98BE-CAF83A7BB69C}"/>
              </a:ext>
            </a:extLst>
          </p:cNvPr>
          <p:cNvGrpSpPr/>
          <p:nvPr/>
        </p:nvGrpSpPr>
        <p:grpSpPr>
          <a:xfrm>
            <a:off x="515895" y="1078485"/>
            <a:ext cx="4103080" cy="3284405"/>
            <a:chOff x="515895" y="1078485"/>
            <a:chExt cx="4103080" cy="328440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C1A3D3F-28F6-4952-A716-165F66FAB273}"/>
                </a:ext>
              </a:extLst>
            </p:cNvPr>
            <p:cNvGrpSpPr/>
            <p:nvPr/>
          </p:nvGrpSpPr>
          <p:grpSpPr>
            <a:xfrm>
              <a:off x="667820" y="1532073"/>
              <a:ext cx="3951155" cy="826605"/>
              <a:chOff x="3421889" y="1122677"/>
              <a:chExt cx="3951155" cy="82660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D59F87D-D859-AB5D-5530-9F0116B168BF}"/>
                  </a:ext>
                </a:extLst>
              </p:cNvPr>
              <p:cNvSpPr txBox="1"/>
              <p:nvPr/>
            </p:nvSpPr>
            <p:spPr>
              <a:xfrm>
                <a:off x="3778907" y="1394194"/>
                <a:ext cx="3594137" cy="55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부실징후 사전 파악을 위해 추가적인 정의 과정 속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레퍼런스와 대상 차이 존재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6B8BAA2-4738-8F05-03B0-7F4DA23EF6E9}"/>
                  </a:ext>
                </a:extLst>
              </p:cNvPr>
              <p:cNvSpPr txBox="1"/>
              <p:nvPr/>
            </p:nvSpPr>
            <p:spPr>
              <a:xfrm>
                <a:off x="3747013" y="1122677"/>
                <a:ext cx="1302711" cy="35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부실의 정의</a:t>
                </a:r>
                <a:endParaRPr lang="id-ID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0" name="Oval 19">
                <a:extLst>
                  <a:ext uri="{FF2B5EF4-FFF2-40B4-BE49-F238E27FC236}">
                    <a16:creationId xmlns:a16="http://schemas.microsoft.com/office/drawing/2014/main" id="{260D919B-C4CD-50FE-244B-DB5A53165E22}"/>
                  </a:ext>
                </a:extLst>
              </p:cNvPr>
              <p:cNvSpPr/>
              <p:nvPr/>
            </p:nvSpPr>
            <p:spPr>
              <a:xfrm>
                <a:off x="3421889" y="1156967"/>
                <a:ext cx="269126" cy="269126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3175" cap="rnd" cmpd="sng">
                <a:noFill/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1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3B2C220-84D6-4092-A1FC-BC82C764E5DA}"/>
                </a:ext>
              </a:extLst>
            </p:cNvPr>
            <p:cNvGrpSpPr/>
            <p:nvPr/>
          </p:nvGrpSpPr>
          <p:grpSpPr>
            <a:xfrm>
              <a:off x="667820" y="2547884"/>
              <a:ext cx="3951155" cy="826605"/>
              <a:chOff x="3421889" y="2231110"/>
              <a:chExt cx="3951155" cy="826605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61670EC-A1C7-0174-F508-F10025C61058}"/>
                  </a:ext>
                </a:extLst>
              </p:cNvPr>
              <p:cNvSpPr txBox="1"/>
              <p:nvPr/>
            </p:nvSpPr>
            <p:spPr>
              <a:xfrm>
                <a:off x="3778907" y="2502627"/>
                <a:ext cx="3594137" cy="55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강건성 해결을 위해 다양한 방법을 시도했으나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기본적인 불균형 데이터의 한계점 존재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A3B9AEF-9C0E-B23D-737D-C548879CCB0A}"/>
                  </a:ext>
                </a:extLst>
              </p:cNvPr>
              <p:cNvSpPr txBox="1"/>
              <p:nvPr/>
            </p:nvSpPr>
            <p:spPr>
              <a:xfrm>
                <a:off x="3747013" y="2231110"/>
                <a:ext cx="1291442" cy="35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강건성 문제</a:t>
                </a:r>
                <a:endParaRPr lang="id-ID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3" name="Oval 19">
                <a:extLst>
                  <a:ext uri="{FF2B5EF4-FFF2-40B4-BE49-F238E27FC236}">
                    <a16:creationId xmlns:a16="http://schemas.microsoft.com/office/drawing/2014/main" id="{1FACA1C6-B481-83A2-DFEE-8470A0504E22}"/>
                  </a:ext>
                </a:extLst>
              </p:cNvPr>
              <p:cNvSpPr/>
              <p:nvPr/>
            </p:nvSpPr>
            <p:spPr>
              <a:xfrm>
                <a:off x="3421889" y="2286666"/>
                <a:ext cx="269126" cy="269126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3175" cap="rnd" cmpd="sng">
                <a:noFill/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1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8AE5A0-8183-4D08-835D-566065A636EB}"/>
                </a:ext>
              </a:extLst>
            </p:cNvPr>
            <p:cNvGrpSpPr/>
            <p:nvPr/>
          </p:nvGrpSpPr>
          <p:grpSpPr>
            <a:xfrm>
              <a:off x="667820" y="3536285"/>
              <a:ext cx="3447138" cy="826605"/>
              <a:chOff x="3421889" y="3328910"/>
              <a:chExt cx="3447138" cy="82660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1479187-6BBF-42AE-2BBF-603DC6F55246}"/>
                  </a:ext>
                </a:extLst>
              </p:cNvPr>
              <p:cNvSpPr txBox="1"/>
              <p:nvPr/>
            </p:nvSpPr>
            <p:spPr>
              <a:xfrm>
                <a:off x="3778907" y="3600427"/>
                <a:ext cx="3090120" cy="55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연도별 특성보다 국면 자체에 포커스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각 국면의 시계열적 특성을 반영하지 못함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E92D360-5F42-FA1D-591B-187B85717303}"/>
                  </a:ext>
                </a:extLst>
              </p:cNvPr>
              <p:cNvSpPr txBox="1"/>
              <p:nvPr/>
            </p:nvSpPr>
            <p:spPr>
              <a:xfrm>
                <a:off x="3747013" y="3328910"/>
                <a:ext cx="2842073" cy="352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국면의 시간적 연속성 </a:t>
                </a:r>
                <a:r>
                  <a:rPr lang="ko-KR" altLang="en-US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미반영</a:t>
                </a:r>
                <a:endParaRPr lang="id-ID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6" name="Oval 19">
                <a:extLst>
                  <a:ext uri="{FF2B5EF4-FFF2-40B4-BE49-F238E27FC236}">
                    <a16:creationId xmlns:a16="http://schemas.microsoft.com/office/drawing/2014/main" id="{A98EC2B4-8B9D-F49F-C5CE-884E12741FD0}"/>
                  </a:ext>
                </a:extLst>
              </p:cNvPr>
              <p:cNvSpPr/>
              <p:nvPr/>
            </p:nvSpPr>
            <p:spPr>
              <a:xfrm>
                <a:off x="3421889" y="3373833"/>
                <a:ext cx="269126" cy="269126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3175" cap="rnd" cmpd="sng">
                <a:noFill/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1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19A09F-8C80-49C9-BD3F-8B92D06601F8}"/>
                </a:ext>
              </a:extLst>
            </p:cNvPr>
            <p:cNvCxnSpPr>
              <a:cxnSpLocks/>
            </p:cNvCxnSpPr>
            <p:nvPr/>
          </p:nvCxnSpPr>
          <p:spPr>
            <a:xfrm>
              <a:off x="515895" y="1121707"/>
              <a:ext cx="0" cy="320309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E733581-3D77-40D9-B644-B89927EB76C7}"/>
                </a:ext>
              </a:extLst>
            </p:cNvPr>
            <p:cNvSpPr txBox="1"/>
            <p:nvPr/>
          </p:nvSpPr>
          <p:spPr>
            <a:xfrm>
              <a:off x="936947" y="1078485"/>
              <a:ext cx="31780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u="sng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E6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Light" panose="02000303000000020004" pitchFamily="50" charset="-127"/>
                </a:rPr>
                <a:t>한계점</a:t>
              </a:r>
              <a:endParaRPr lang="en-US" altLang="ko-KR" u="sng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9FA9DA3-462D-41A3-AC1A-D3D0DCF333D2}"/>
              </a:ext>
            </a:extLst>
          </p:cNvPr>
          <p:cNvGrpSpPr/>
          <p:nvPr/>
        </p:nvGrpSpPr>
        <p:grpSpPr>
          <a:xfrm>
            <a:off x="4626561" y="1078485"/>
            <a:ext cx="4728996" cy="3284405"/>
            <a:chOff x="4509599" y="1078485"/>
            <a:chExt cx="4728996" cy="328440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B315F0E-010B-485C-8851-1970F75DF721}"/>
                </a:ext>
              </a:extLst>
            </p:cNvPr>
            <p:cNvSpPr txBox="1"/>
            <p:nvPr/>
          </p:nvSpPr>
          <p:spPr>
            <a:xfrm>
              <a:off x="5018542" y="1803590"/>
              <a:ext cx="3594137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상장폐지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관리종목 지정 등 부실의 정의에 대해 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다양한 방법으로 접근을 시도해볼 필요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DDB2B7-B6C0-4E0C-B5F8-6FA81F783CF0}"/>
                </a:ext>
              </a:extLst>
            </p:cNvPr>
            <p:cNvSpPr txBox="1"/>
            <p:nvPr/>
          </p:nvSpPr>
          <p:spPr>
            <a:xfrm>
              <a:off x="4986647" y="1532073"/>
              <a:ext cx="2330121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부실의 다양한 정의 시도</a:t>
              </a:r>
              <a:endParaRPr lang="id-ID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3" name="Oval 19">
              <a:extLst>
                <a:ext uri="{FF2B5EF4-FFF2-40B4-BE49-F238E27FC236}">
                  <a16:creationId xmlns:a16="http://schemas.microsoft.com/office/drawing/2014/main" id="{3BFC4137-E5D9-4079-B5D8-E177E56745A7}"/>
                </a:ext>
              </a:extLst>
            </p:cNvPr>
            <p:cNvSpPr/>
            <p:nvPr/>
          </p:nvSpPr>
          <p:spPr>
            <a:xfrm>
              <a:off x="4661524" y="1566363"/>
              <a:ext cx="269126" cy="269126"/>
            </a:xfrm>
            <a:prstGeom prst="ellipse">
              <a:avLst/>
            </a:prstGeom>
            <a:solidFill>
              <a:srgbClr val="C0000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4AAFC0-D05B-482F-B24E-8680453DC583}"/>
                </a:ext>
              </a:extLst>
            </p:cNvPr>
            <p:cNvSpPr txBox="1"/>
            <p:nvPr/>
          </p:nvSpPr>
          <p:spPr>
            <a:xfrm>
              <a:off x="5018542" y="2819401"/>
              <a:ext cx="3594137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각 국면의 시계열적 특성을 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추가로 반영할 필요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25448A3-630D-4D83-AB74-06F5E96D391F}"/>
                </a:ext>
              </a:extLst>
            </p:cNvPr>
            <p:cNvSpPr txBox="1"/>
            <p:nvPr/>
          </p:nvSpPr>
          <p:spPr>
            <a:xfrm>
              <a:off x="4986647" y="2547884"/>
              <a:ext cx="2999037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시계열적 특성 반영</a:t>
              </a:r>
              <a:endParaRPr lang="id-ID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C06A9187-589A-4A51-ADD6-05DE140CB6A4}"/>
                </a:ext>
              </a:extLst>
            </p:cNvPr>
            <p:cNvSpPr/>
            <p:nvPr/>
          </p:nvSpPr>
          <p:spPr>
            <a:xfrm>
              <a:off x="4661524" y="2603440"/>
              <a:ext cx="269126" cy="269126"/>
            </a:xfrm>
            <a:prstGeom prst="ellipse">
              <a:avLst/>
            </a:prstGeom>
            <a:solidFill>
              <a:srgbClr val="C0000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8E7277D-0DB0-413A-9BBC-6E32C49CA2EF}"/>
                </a:ext>
              </a:extLst>
            </p:cNvPr>
            <p:cNvSpPr txBox="1"/>
            <p:nvPr/>
          </p:nvSpPr>
          <p:spPr>
            <a:xfrm>
              <a:off x="5018541" y="3807802"/>
              <a:ext cx="3626021" cy="555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코로나 이후 데이터 등 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수축기 데이터를 추가로 보완할 필요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4DD3CC-EE59-4DFA-BD54-08CBA5241701}"/>
                </a:ext>
              </a:extLst>
            </p:cNvPr>
            <p:cNvSpPr txBox="1"/>
            <p:nvPr/>
          </p:nvSpPr>
          <p:spPr>
            <a:xfrm>
              <a:off x="4986648" y="3536285"/>
              <a:ext cx="2842073" cy="35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10000"/>
                </a:lnSpc>
                <a:defRPr sz="1600" spc="-2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수축기 데이터 보완</a:t>
              </a:r>
              <a:endParaRPr lang="id-ID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7" name="Oval 19">
              <a:extLst>
                <a:ext uri="{FF2B5EF4-FFF2-40B4-BE49-F238E27FC236}">
                  <a16:creationId xmlns:a16="http://schemas.microsoft.com/office/drawing/2014/main" id="{2B394865-5C9C-4634-B392-4702F73EEA7C}"/>
                </a:ext>
              </a:extLst>
            </p:cNvPr>
            <p:cNvSpPr/>
            <p:nvPr/>
          </p:nvSpPr>
          <p:spPr>
            <a:xfrm>
              <a:off x="4661524" y="3581208"/>
              <a:ext cx="269126" cy="269126"/>
            </a:xfrm>
            <a:prstGeom prst="ellipse">
              <a:avLst/>
            </a:prstGeom>
            <a:solidFill>
              <a:srgbClr val="C00000"/>
            </a:solidFill>
            <a:ln w="3175" cap="rnd" cmpd="sng">
              <a:noFill/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CF60B6B-2301-4965-9E36-EC5AE86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4509599" y="1121707"/>
              <a:ext cx="0" cy="320309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643D548-AF0A-414D-A9C7-A948AEAD4D15}"/>
                </a:ext>
              </a:extLst>
            </p:cNvPr>
            <p:cNvSpPr txBox="1"/>
            <p:nvPr/>
          </p:nvSpPr>
          <p:spPr>
            <a:xfrm>
              <a:off x="4930650" y="1078485"/>
              <a:ext cx="430794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u="sng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E6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Light" panose="02000303000000020004" pitchFamily="50" charset="-127"/>
                </a:rPr>
                <a:t>개선이 필요한 점</a:t>
              </a:r>
              <a:endParaRPr lang="en-US" altLang="ko-KR" u="sng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Light" panose="02000303000000020004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DD7FAA5-DB06-4C8C-97F5-4E54D7233CD3}"/>
              </a:ext>
            </a:extLst>
          </p:cNvPr>
          <p:cNvGrpSpPr/>
          <p:nvPr/>
        </p:nvGrpSpPr>
        <p:grpSpPr>
          <a:xfrm>
            <a:off x="7764312" y="2458363"/>
            <a:ext cx="4390536" cy="4112869"/>
            <a:chOff x="7764312" y="2458363"/>
            <a:chExt cx="4390536" cy="4112869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02C45C2-C804-4C44-B238-DFA6FDF9DA14}"/>
                </a:ext>
              </a:extLst>
            </p:cNvPr>
            <p:cNvGrpSpPr/>
            <p:nvPr/>
          </p:nvGrpSpPr>
          <p:grpSpPr>
            <a:xfrm>
              <a:off x="8107483" y="2686670"/>
              <a:ext cx="3390483" cy="3491091"/>
              <a:chOff x="6960246" y="1957783"/>
              <a:chExt cx="4774738" cy="4776636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07F5438-7F83-4D01-97AD-96A730EA06C0}"/>
                  </a:ext>
                </a:extLst>
              </p:cNvPr>
              <p:cNvSpPr txBox="1"/>
              <p:nvPr/>
            </p:nvSpPr>
            <p:spPr>
              <a:xfrm rot="21568247">
                <a:off x="8593018" y="4239646"/>
                <a:ext cx="34945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  <a:endParaRPr lang="id-ID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EF299DA-35FA-46B8-BA76-1D691DAE9931}"/>
                  </a:ext>
                </a:extLst>
              </p:cNvPr>
              <p:cNvSpPr txBox="1"/>
              <p:nvPr/>
            </p:nvSpPr>
            <p:spPr>
              <a:xfrm rot="21568247">
                <a:off x="7578555" y="3996136"/>
                <a:ext cx="82394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teamwork</a:t>
                </a:r>
                <a:endParaRPr lang="id-ID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6567C30-D5C2-439A-BBF8-A286FAF3AD5E}"/>
                  </a:ext>
                </a:extLst>
              </p:cNvPr>
              <p:cNvSpPr txBox="1"/>
              <p:nvPr/>
            </p:nvSpPr>
            <p:spPr>
              <a:xfrm rot="16168247">
                <a:off x="8621149" y="4716609"/>
                <a:ext cx="7998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activities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176C42A-2A17-4F48-BCD1-13D39DBB9788}"/>
                  </a:ext>
                </a:extLst>
              </p:cNvPr>
              <p:cNvSpPr txBox="1"/>
              <p:nvPr/>
            </p:nvSpPr>
            <p:spPr>
              <a:xfrm rot="21568247">
                <a:off x="8534267" y="2853536"/>
                <a:ext cx="68608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</a:rPr>
                  <a:t>strategy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AFA5B6A-4E38-450E-80A2-2E220FA2C65E}"/>
                  </a:ext>
                </a:extLst>
              </p:cNvPr>
              <p:cNvSpPr txBox="1"/>
              <p:nvPr/>
            </p:nvSpPr>
            <p:spPr>
              <a:xfrm rot="21568247">
                <a:off x="8407767" y="2532207"/>
                <a:ext cx="442429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ideas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BEC0BAB-65A9-4054-B64D-C9DBDF0B4540}"/>
                  </a:ext>
                </a:extLst>
              </p:cNvPr>
              <p:cNvSpPr txBox="1"/>
              <p:nvPr/>
            </p:nvSpPr>
            <p:spPr>
              <a:xfrm rot="5400000">
                <a:off x="7594843" y="2374692"/>
                <a:ext cx="105958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performance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841AD80-B798-4B72-A5BF-5143E6B8149A}"/>
                  </a:ext>
                </a:extLst>
              </p:cNvPr>
              <p:cNvSpPr txBox="1"/>
              <p:nvPr/>
            </p:nvSpPr>
            <p:spPr>
              <a:xfrm rot="21568247">
                <a:off x="9137519" y="2472737"/>
                <a:ext cx="1237839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</a:rPr>
                  <a:t>marketing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AFD9DF-A9F7-4AE6-B4A1-79B174B06DA8}"/>
                  </a:ext>
                </a:extLst>
              </p:cNvPr>
              <p:cNvSpPr txBox="1"/>
              <p:nvPr/>
            </p:nvSpPr>
            <p:spPr>
              <a:xfrm rot="21568247">
                <a:off x="9436757" y="3042800"/>
                <a:ext cx="562655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goals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98A1628-B23A-41AA-88FA-EC0CE76B04DD}"/>
                  </a:ext>
                </a:extLst>
              </p:cNvPr>
              <p:cNvSpPr txBox="1"/>
              <p:nvPr/>
            </p:nvSpPr>
            <p:spPr>
              <a:xfrm rot="21568247">
                <a:off x="9503011" y="4496579"/>
                <a:ext cx="34945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63B271-DD1E-4496-A971-5515EA8B8266}"/>
                  </a:ext>
                </a:extLst>
              </p:cNvPr>
              <p:cNvSpPr txBox="1"/>
              <p:nvPr/>
            </p:nvSpPr>
            <p:spPr>
              <a:xfrm rot="21568247">
                <a:off x="9097780" y="3926602"/>
                <a:ext cx="14795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success</a:t>
                </a:r>
                <a:endParaRPr lang="id-ID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8FABEE7-31D3-49B8-BB48-F6AC5DEBC4C3}"/>
                  </a:ext>
                </a:extLst>
              </p:cNvPr>
              <p:cNvSpPr txBox="1"/>
              <p:nvPr/>
            </p:nvSpPr>
            <p:spPr>
              <a:xfrm rot="21568247">
                <a:off x="6963167" y="4503541"/>
                <a:ext cx="1394613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opportunities</a:t>
                </a:r>
                <a:endParaRPr lang="id-ID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85E3C07-B14B-4F94-B834-AD3A42DDB862}"/>
                  </a:ext>
                </a:extLst>
              </p:cNvPr>
              <p:cNvSpPr txBox="1"/>
              <p:nvPr/>
            </p:nvSpPr>
            <p:spPr>
              <a:xfrm rot="21568247">
                <a:off x="6961225" y="3010968"/>
                <a:ext cx="7870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d-ID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marketing</a:t>
                </a:r>
              </a:p>
            </p:txBody>
          </p:sp>
          <p:sp>
            <p:nvSpPr>
              <p:cNvPr id="119" name="Rectangle 77">
                <a:extLst>
                  <a:ext uri="{FF2B5EF4-FFF2-40B4-BE49-F238E27FC236}">
                    <a16:creationId xmlns:a16="http://schemas.microsoft.com/office/drawing/2014/main" id="{7D658A83-694D-4012-A86A-7453EA968BDE}"/>
                  </a:ext>
                </a:extLst>
              </p:cNvPr>
              <p:cNvSpPr/>
              <p:nvPr/>
            </p:nvSpPr>
            <p:spPr>
              <a:xfrm>
                <a:off x="9073744" y="2100186"/>
                <a:ext cx="44403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id-ID" sz="1867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plan</a:t>
                </a:r>
                <a:endParaRPr lang="en-ID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grpSp>
            <p:nvGrpSpPr>
              <p:cNvPr id="120" name="Group 78">
                <a:extLst>
                  <a:ext uri="{FF2B5EF4-FFF2-40B4-BE49-F238E27FC236}">
                    <a16:creationId xmlns:a16="http://schemas.microsoft.com/office/drawing/2014/main" id="{E32E14AF-B1B9-45E5-A51E-D3412E15224E}"/>
                  </a:ext>
                </a:extLst>
              </p:cNvPr>
              <p:cNvGrpSpPr/>
              <p:nvPr/>
            </p:nvGrpSpPr>
            <p:grpSpPr>
              <a:xfrm flipH="1">
                <a:off x="6960246" y="1957783"/>
                <a:ext cx="4774738" cy="4776636"/>
                <a:chOff x="145570" y="1600129"/>
                <a:chExt cx="3581054" cy="3582477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22" name="Oval 79">
                  <a:extLst>
                    <a:ext uri="{FF2B5EF4-FFF2-40B4-BE49-F238E27FC236}">
                      <a16:creationId xmlns:a16="http://schemas.microsoft.com/office/drawing/2014/main" id="{AADD1067-E87D-40C2-A364-665629BACF9E}"/>
                    </a:ext>
                  </a:extLst>
                </p:cNvPr>
                <p:cNvSpPr/>
                <p:nvPr/>
              </p:nvSpPr>
              <p:spPr>
                <a:xfrm>
                  <a:off x="1479167" y="1833912"/>
                  <a:ext cx="2090564" cy="2090564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sz="2400"/>
                </a:p>
              </p:txBody>
            </p:sp>
            <p:grpSp>
              <p:nvGrpSpPr>
                <p:cNvPr id="123" name="Group 80">
                  <a:extLst>
                    <a:ext uri="{FF2B5EF4-FFF2-40B4-BE49-F238E27FC236}">
                      <a16:creationId xmlns:a16="http://schemas.microsoft.com/office/drawing/2014/main" id="{86A9B2AD-F825-4783-A300-D32B36B4CF54}"/>
                    </a:ext>
                  </a:extLst>
                </p:cNvPr>
                <p:cNvGrpSpPr/>
                <p:nvPr/>
              </p:nvGrpSpPr>
              <p:grpSpPr>
                <a:xfrm rot="174831" flipH="1">
                  <a:off x="145570" y="1600129"/>
                  <a:ext cx="3581054" cy="3582477"/>
                  <a:chOff x="5526086" y="1274763"/>
                  <a:chExt cx="3990976" cy="3992563"/>
                </a:xfrm>
              </p:grpSpPr>
              <p:sp>
                <p:nvSpPr>
                  <p:cNvPr id="124" name="Freeform 5">
                    <a:extLst>
                      <a:ext uri="{FF2B5EF4-FFF2-40B4-BE49-F238E27FC236}">
                        <a16:creationId xmlns:a16="http://schemas.microsoft.com/office/drawing/2014/main" id="{312EB00A-06CA-42E8-A46B-C4994DF92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5" y="5018088"/>
                    <a:ext cx="196850" cy="196850"/>
                  </a:xfrm>
                  <a:custGeom>
                    <a:avLst/>
                    <a:gdLst>
                      <a:gd name="T0" fmla="*/ 14 w 76"/>
                      <a:gd name="T1" fmla="*/ 62 h 76"/>
                      <a:gd name="T2" fmla="*/ 63 w 76"/>
                      <a:gd name="T3" fmla="*/ 62 h 76"/>
                      <a:gd name="T4" fmla="*/ 63 w 76"/>
                      <a:gd name="T5" fmla="*/ 13 h 76"/>
                      <a:gd name="T6" fmla="*/ 14 w 76"/>
                      <a:gd name="T7" fmla="*/ 13 h 76"/>
                      <a:gd name="T8" fmla="*/ 14 w 76"/>
                      <a:gd name="T9" fmla="*/ 62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76">
                        <a:moveTo>
                          <a:pt x="14" y="62"/>
                        </a:moveTo>
                        <a:cubicBezTo>
                          <a:pt x="27" y="76"/>
                          <a:pt x="49" y="76"/>
                          <a:pt x="63" y="62"/>
                        </a:cubicBezTo>
                        <a:cubicBezTo>
                          <a:pt x="76" y="49"/>
                          <a:pt x="76" y="27"/>
                          <a:pt x="63" y="13"/>
                        </a:cubicBezTo>
                        <a:cubicBezTo>
                          <a:pt x="49" y="0"/>
                          <a:pt x="27" y="0"/>
                          <a:pt x="14" y="13"/>
                        </a:cubicBezTo>
                        <a:cubicBezTo>
                          <a:pt x="0" y="27"/>
                          <a:pt x="0" y="49"/>
                          <a:pt x="14" y="62"/>
                        </a:cubicBezTo>
                      </a:path>
                    </a:pathLst>
                  </a:custGeom>
                  <a:solidFill>
                    <a:srgbClr val="4663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25" name="Freeform 6">
                    <a:extLst>
                      <a:ext uri="{FF2B5EF4-FFF2-40B4-BE49-F238E27FC236}">
                        <a16:creationId xmlns:a16="http://schemas.microsoft.com/office/drawing/2014/main" id="{82C59221-D152-49F1-A08F-1DF7DD2609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8572" y="3397251"/>
                    <a:ext cx="512763" cy="514350"/>
                  </a:xfrm>
                  <a:custGeom>
                    <a:avLst/>
                    <a:gdLst>
                      <a:gd name="T0" fmla="*/ 186 w 323"/>
                      <a:gd name="T1" fmla="*/ 324 h 324"/>
                      <a:gd name="T2" fmla="*/ 323 w 323"/>
                      <a:gd name="T3" fmla="*/ 188 h 324"/>
                      <a:gd name="T4" fmla="*/ 135 w 323"/>
                      <a:gd name="T5" fmla="*/ 0 h 324"/>
                      <a:gd name="T6" fmla="*/ 0 w 323"/>
                      <a:gd name="T7" fmla="*/ 137 h 324"/>
                      <a:gd name="T8" fmla="*/ 186 w 323"/>
                      <a:gd name="T9" fmla="*/ 324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3" h="324">
                        <a:moveTo>
                          <a:pt x="186" y="324"/>
                        </a:moveTo>
                        <a:lnTo>
                          <a:pt x="323" y="188"/>
                        </a:lnTo>
                        <a:lnTo>
                          <a:pt x="135" y="0"/>
                        </a:lnTo>
                        <a:lnTo>
                          <a:pt x="0" y="137"/>
                        </a:lnTo>
                        <a:lnTo>
                          <a:pt x="186" y="32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26" name="Freeform 7">
                    <a:extLst>
                      <a:ext uri="{FF2B5EF4-FFF2-40B4-BE49-F238E27FC236}">
                        <a16:creationId xmlns:a16="http://schemas.microsoft.com/office/drawing/2014/main" id="{37ED3390-0B83-40CA-8EF6-802A54C46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8572" y="3397251"/>
                    <a:ext cx="512763" cy="514350"/>
                  </a:xfrm>
                  <a:custGeom>
                    <a:avLst/>
                    <a:gdLst>
                      <a:gd name="T0" fmla="*/ 186 w 323"/>
                      <a:gd name="T1" fmla="*/ 324 h 324"/>
                      <a:gd name="T2" fmla="*/ 323 w 323"/>
                      <a:gd name="T3" fmla="*/ 188 h 324"/>
                      <a:gd name="T4" fmla="*/ 135 w 323"/>
                      <a:gd name="T5" fmla="*/ 0 h 324"/>
                      <a:gd name="T6" fmla="*/ 0 w 323"/>
                      <a:gd name="T7" fmla="*/ 137 h 324"/>
                      <a:gd name="T8" fmla="*/ 186 w 323"/>
                      <a:gd name="T9" fmla="*/ 324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23" h="324">
                        <a:moveTo>
                          <a:pt x="186" y="324"/>
                        </a:moveTo>
                        <a:lnTo>
                          <a:pt x="323" y="188"/>
                        </a:lnTo>
                        <a:lnTo>
                          <a:pt x="135" y="0"/>
                        </a:lnTo>
                        <a:lnTo>
                          <a:pt x="0" y="137"/>
                        </a:lnTo>
                        <a:lnTo>
                          <a:pt x="186" y="324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27" name="Freeform 8">
                    <a:extLst>
                      <a:ext uri="{FF2B5EF4-FFF2-40B4-BE49-F238E27FC236}">
                        <a16:creationId xmlns:a16="http://schemas.microsoft.com/office/drawing/2014/main" id="{E827D3CB-FA47-4685-B972-9AD9CEFCFA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26086" y="1274763"/>
                    <a:ext cx="2776538" cy="2776538"/>
                  </a:xfrm>
                  <a:custGeom>
                    <a:avLst/>
                    <a:gdLst>
                      <a:gd name="T0" fmla="*/ 190 w 1069"/>
                      <a:gd name="T1" fmla="*/ 879 h 1069"/>
                      <a:gd name="T2" fmla="*/ 878 w 1069"/>
                      <a:gd name="T3" fmla="*/ 879 h 1069"/>
                      <a:gd name="T4" fmla="*/ 878 w 1069"/>
                      <a:gd name="T5" fmla="*/ 190 h 1069"/>
                      <a:gd name="T6" fmla="*/ 190 w 1069"/>
                      <a:gd name="T7" fmla="*/ 190 h 1069"/>
                      <a:gd name="T8" fmla="*/ 190 w 1069"/>
                      <a:gd name="T9" fmla="*/ 879 h 1069"/>
                      <a:gd name="T10" fmla="*/ 235 w 1069"/>
                      <a:gd name="T11" fmla="*/ 833 h 1069"/>
                      <a:gd name="T12" fmla="*/ 235 w 1069"/>
                      <a:gd name="T13" fmla="*/ 236 h 1069"/>
                      <a:gd name="T14" fmla="*/ 833 w 1069"/>
                      <a:gd name="T15" fmla="*/ 236 h 1069"/>
                      <a:gd name="T16" fmla="*/ 833 w 1069"/>
                      <a:gd name="T17" fmla="*/ 833 h 1069"/>
                      <a:gd name="T18" fmla="*/ 235 w 1069"/>
                      <a:gd name="T19" fmla="*/ 833 h 10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9" h="1069">
                        <a:moveTo>
                          <a:pt x="190" y="879"/>
                        </a:moveTo>
                        <a:cubicBezTo>
                          <a:pt x="380" y="1069"/>
                          <a:pt x="688" y="1069"/>
                          <a:pt x="878" y="879"/>
                        </a:cubicBezTo>
                        <a:cubicBezTo>
                          <a:pt x="1069" y="689"/>
                          <a:pt x="1069" y="380"/>
                          <a:pt x="878" y="190"/>
                        </a:cubicBezTo>
                        <a:cubicBezTo>
                          <a:pt x="688" y="0"/>
                          <a:pt x="380" y="0"/>
                          <a:pt x="190" y="190"/>
                        </a:cubicBezTo>
                        <a:cubicBezTo>
                          <a:pt x="0" y="380"/>
                          <a:pt x="0" y="689"/>
                          <a:pt x="190" y="879"/>
                        </a:cubicBezTo>
                        <a:moveTo>
                          <a:pt x="235" y="833"/>
                        </a:moveTo>
                        <a:cubicBezTo>
                          <a:pt x="70" y="668"/>
                          <a:pt x="70" y="401"/>
                          <a:pt x="235" y="236"/>
                        </a:cubicBezTo>
                        <a:cubicBezTo>
                          <a:pt x="400" y="71"/>
                          <a:pt x="668" y="71"/>
                          <a:pt x="833" y="236"/>
                        </a:cubicBezTo>
                        <a:cubicBezTo>
                          <a:pt x="998" y="401"/>
                          <a:pt x="998" y="668"/>
                          <a:pt x="833" y="833"/>
                        </a:cubicBezTo>
                        <a:cubicBezTo>
                          <a:pt x="668" y="998"/>
                          <a:pt x="400" y="998"/>
                          <a:pt x="235" y="833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 dirty="0"/>
                  </a:p>
                </p:txBody>
              </p:sp>
              <p:sp>
                <p:nvSpPr>
                  <p:cNvPr id="128" name="Freeform 9">
                    <a:extLst>
                      <a:ext uri="{FF2B5EF4-FFF2-40B4-BE49-F238E27FC236}">
                        <a16:creationId xmlns:a16="http://schemas.microsoft.com/office/drawing/2014/main" id="{00FFD397-568D-4E02-BB7C-D371622D9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7273" y="1565277"/>
                    <a:ext cx="1552575" cy="319088"/>
                  </a:xfrm>
                  <a:custGeom>
                    <a:avLst/>
                    <a:gdLst>
                      <a:gd name="T0" fmla="*/ 299 w 598"/>
                      <a:gd name="T1" fmla="*/ 0 h 123"/>
                      <a:gd name="T2" fmla="*/ 0 w 598"/>
                      <a:gd name="T3" fmla="*/ 123 h 123"/>
                      <a:gd name="T4" fmla="*/ 299 w 598"/>
                      <a:gd name="T5" fmla="*/ 0 h 123"/>
                      <a:gd name="T6" fmla="*/ 598 w 598"/>
                      <a:gd name="T7" fmla="*/ 123 h 123"/>
                      <a:gd name="T8" fmla="*/ 299 w 598"/>
                      <a:gd name="T9" fmla="*/ 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8" h="123">
                        <a:moveTo>
                          <a:pt x="299" y="0"/>
                        </a:moveTo>
                        <a:cubicBezTo>
                          <a:pt x="191" y="0"/>
                          <a:pt x="83" y="41"/>
                          <a:pt x="0" y="123"/>
                        </a:cubicBezTo>
                        <a:cubicBezTo>
                          <a:pt x="83" y="41"/>
                          <a:pt x="191" y="0"/>
                          <a:pt x="299" y="0"/>
                        </a:cubicBezTo>
                        <a:cubicBezTo>
                          <a:pt x="407" y="0"/>
                          <a:pt x="515" y="41"/>
                          <a:pt x="598" y="123"/>
                        </a:cubicBezTo>
                        <a:cubicBezTo>
                          <a:pt x="515" y="41"/>
                          <a:pt x="407" y="0"/>
                          <a:pt x="299" y="0"/>
                        </a:cubicBezTo>
                      </a:path>
                    </a:pathLst>
                  </a:custGeom>
                  <a:solidFill>
                    <a:srgbClr val="60787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29" name="Freeform 12">
                    <a:extLst>
                      <a:ext uri="{FF2B5EF4-FFF2-40B4-BE49-F238E27FC236}">
                        <a16:creationId xmlns:a16="http://schemas.microsoft.com/office/drawing/2014/main" id="{C47C9B9C-2477-49DC-A92C-A06DE9CE81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137273" y="1565276"/>
                    <a:ext cx="1552575" cy="322264"/>
                  </a:xfrm>
                  <a:custGeom>
                    <a:avLst/>
                    <a:gdLst>
                      <a:gd name="T0" fmla="*/ 299 w 598"/>
                      <a:gd name="T1" fmla="*/ 0 h 124"/>
                      <a:gd name="T2" fmla="*/ 0 w 598"/>
                      <a:gd name="T3" fmla="*/ 123 h 124"/>
                      <a:gd name="T4" fmla="*/ 0 w 598"/>
                      <a:gd name="T5" fmla="*/ 124 h 124"/>
                      <a:gd name="T6" fmla="*/ 0 w 598"/>
                      <a:gd name="T7" fmla="*/ 124 h 124"/>
                      <a:gd name="T8" fmla="*/ 299 w 598"/>
                      <a:gd name="T9" fmla="*/ 0 h 124"/>
                      <a:gd name="T10" fmla="*/ 598 w 598"/>
                      <a:gd name="T11" fmla="*/ 124 h 124"/>
                      <a:gd name="T12" fmla="*/ 598 w 598"/>
                      <a:gd name="T13" fmla="*/ 124 h 124"/>
                      <a:gd name="T14" fmla="*/ 598 w 598"/>
                      <a:gd name="T15" fmla="*/ 123 h 124"/>
                      <a:gd name="T16" fmla="*/ 299 w 598"/>
                      <a:gd name="T17" fmla="*/ 0 h 1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98" h="124">
                        <a:moveTo>
                          <a:pt x="299" y="0"/>
                        </a:moveTo>
                        <a:cubicBezTo>
                          <a:pt x="191" y="0"/>
                          <a:pt x="83" y="41"/>
                          <a:pt x="0" y="123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83" y="41"/>
                          <a:pt x="191" y="0"/>
                          <a:pt x="299" y="0"/>
                        </a:cubicBezTo>
                        <a:cubicBezTo>
                          <a:pt x="407" y="0"/>
                          <a:pt x="515" y="41"/>
                          <a:pt x="598" y="124"/>
                        </a:cubicBezTo>
                        <a:cubicBezTo>
                          <a:pt x="598" y="124"/>
                          <a:pt x="598" y="124"/>
                          <a:pt x="598" y="124"/>
                        </a:cubicBezTo>
                        <a:cubicBezTo>
                          <a:pt x="598" y="124"/>
                          <a:pt x="598" y="124"/>
                          <a:pt x="598" y="123"/>
                        </a:cubicBezTo>
                        <a:cubicBezTo>
                          <a:pt x="515" y="41"/>
                          <a:pt x="407" y="0"/>
                          <a:pt x="299" y="0"/>
                        </a:cubicBezTo>
                      </a:path>
                    </a:pathLst>
                  </a:custGeom>
                  <a:solidFill>
                    <a:srgbClr val="7D909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0" name="Freeform 13">
                    <a:extLst>
                      <a:ext uri="{FF2B5EF4-FFF2-40B4-BE49-F238E27FC236}">
                        <a16:creationId xmlns:a16="http://schemas.microsoft.com/office/drawing/2014/main" id="{D16CC55F-27D3-4D56-9638-7D01F63655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29548" y="3578226"/>
                    <a:ext cx="542925" cy="542925"/>
                  </a:xfrm>
                  <a:custGeom>
                    <a:avLst/>
                    <a:gdLst>
                      <a:gd name="T0" fmla="*/ 41 w 209"/>
                      <a:gd name="T1" fmla="*/ 205 h 209"/>
                      <a:gd name="T2" fmla="*/ 204 w 209"/>
                      <a:gd name="T3" fmla="*/ 42 h 209"/>
                      <a:gd name="T4" fmla="*/ 204 w 209"/>
                      <a:gd name="T5" fmla="*/ 25 h 209"/>
                      <a:gd name="T6" fmla="*/ 184 w 209"/>
                      <a:gd name="T7" fmla="*/ 5 h 209"/>
                      <a:gd name="T8" fmla="*/ 167 w 209"/>
                      <a:gd name="T9" fmla="*/ 5 h 209"/>
                      <a:gd name="T10" fmla="*/ 4 w 209"/>
                      <a:gd name="T11" fmla="*/ 168 h 209"/>
                      <a:gd name="T12" fmla="*/ 4 w 209"/>
                      <a:gd name="T13" fmla="*/ 185 h 209"/>
                      <a:gd name="T14" fmla="*/ 24 w 209"/>
                      <a:gd name="T15" fmla="*/ 205 h 209"/>
                      <a:gd name="T16" fmla="*/ 41 w 209"/>
                      <a:gd name="T17" fmla="*/ 205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9" h="209">
                        <a:moveTo>
                          <a:pt x="41" y="205"/>
                        </a:moveTo>
                        <a:cubicBezTo>
                          <a:pt x="204" y="42"/>
                          <a:pt x="204" y="42"/>
                          <a:pt x="204" y="42"/>
                        </a:cubicBezTo>
                        <a:cubicBezTo>
                          <a:pt x="209" y="37"/>
                          <a:pt x="209" y="29"/>
                          <a:pt x="204" y="25"/>
                        </a:cubicBezTo>
                        <a:cubicBezTo>
                          <a:pt x="184" y="5"/>
                          <a:pt x="184" y="5"/>
                          <a:pt x="184" y="5"/>
                        </a:cubicBezTo>
                        <a:cubicBezTo>
                          <a:pt x="180" y="0"/>
                          <a:pt x="172" y="0"/>
                          <a:pt x="167" y="5"/>
                        </a:cubicBezTo>
                        <a:cubicBezTo>
                          <a:pt x="4" y="168"/>
                          <a:pt x="4" y="168"/>
                          <a:pt x="4" y="168"/>
                        </a:cubicBezTo>
                        <a:cubicBezTo>
                          <a:pt x="0" y="173"/>
                          <a:pt x="0" y="180"/>
                          <a:pt x="4" y="185"/>
                        </a:cubicBezTo>
                        <a:cubicBezTo>
                          <a:pt x="24" y="205"/>
                          <a:pt x="24" y="205"/>
                          <a:pt x="24" y="205"/>
                        </a:cubicBezTo>
                        <a:cubicBezTo>
                          <a:pt x="29" y="209"/>
                          <a:pt x="37" y="209"/>
                          <a:pt x="41" y="205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1" name="Freeform 14">
                    <a:extLst>
                      <a:ext uri="{FF2B5EF4-FFF2-40B4-BE49-F238E27FC236}">
                        <a16:creationId xmlns:a16="http://schemas.microsoft.com/office/drawing/2014/main" id="{66371A4B-8C4D-4F20-8CC7-29FB6DD98B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80362" y="3732212"/>
                    <a:ext cx="1536700" cy="1535114"/>
                  </a:xfrm>
                  <a:custGeom>
                    <a:avLst/>
                    <a:gdLst>
                      <a:gd name="T0" fmla="*/ 483 w 592"/>
                      <a:gd name="T1" fmla="*/ 583 h 591"/>
                      <a:gd name="T2" fmla="*/ 584 w 592"/>
                      <a:gd name="T3" fmla="*/ 482 h 591"/>
                      <a:gd name="T4" fmla="*/ 584 w 592"/>
                      <a:gd name="T5" fmla="*/ 454 h 591"/>
                      <a:gd name="T6" fmla="*/ 129 w 592"/>
                      <a:gd name="T7" fmla="*/ 0 h 591"/>
                      <a:gd name="T8" fmla="*/ 0 w 592"/>
                      <a:gd name="T9" fmla="*/ 129 h 591"/>
                      <a:gd name="T10" fmla="*/ 455 w 592"/>
                      <a:gd name="T11" fmla="*/ 583 h 591"/>
                      <a:gd name="T12" fmla="*/ 483 w 592"/>
                      <a:gd name="T13" fmla="*/ 583 h 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92" h="591">
                        <a:moveTo>
                          <a:pt x="483" y="583"/>
                        </a:moveTo>
                        <a:cubicBezTo>
                          <a:pt x="584" y="482"/>
                          <a:pt x="584" y="482"/>
                          <a:pt x="584" y="482"/>
                        </a:cubicBezTo>
                        <a:cubicBezTo>
                          <a:pt x="592" y="474"/>
                          <a:pt x="592" y="462"/>
                          <a:pt x="584" y="454"/>
                        </a:cubicBezTo>
                        <a:cubicBezTo>
                          <a:pt x="129" y="0"/>
                          <a:pt x="129" y="0"/>
                          <a:pt x="129" y="0"/>
                        </a:cubicBezTo>
                        <a:cubicBezTo>
                          <a:pt x="0" y="129"/>
                          <a:pt x="0" y="129"/>
                          <a:pt x="0" y="129"/>
                        </a:cubicBezTo>
                        <a:cubicBezTo>
                          <a:pt x="455" y="583"/>
                          <a:pt x="455" y="583"/>
                          <a:pt x="455" y="583"/>
                        </a:cubicBezTo>
                        <a:cubicBezTo>
                          <a:pt x="462" y="591"/>
                          <a:pt x="475" y="591"/>
                          <a:pt x="483" y="583"/>
                        </a:cubicBezTo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 dirty="0"/>
                  </a:p>
                </p:txBody>
              </p:sp>
              <p:sp>
                <p:nvSpPr>
                  <p:cNvPr id="132" name="Freeform 15">
                    <a:extLst>
                      <a:ext uri="{FF2B5EF4-FFF2-40B4-BE49-F238E27FC236}">
                        <a16:creationId xmlns:a16="http://schemas.microsoft.com/office/drawing/2014/main" id="{29A40949-568D-415B-9B6F-716B49EDA6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019799" y="3557588"/>
                    <a:ext cx="2033588" cy="455613"/>
                  </a:xfrm>
                  <a:custGeom>
                    <a:avLst/>
                    <a:gdLst>
                      <a:gd name="T0" fmla="*/ 783 w 783"/>
                      <a:gd name="T1" fmla="*/ 94 h 175"/>
                      <a:gd name="T2" fmla="*/ 741 w 783"/>
                      <a:gd name="T3" fmla="*/ 136 h 175"/>
                      <a:gd name="T4" fmla="*/ 703 w 783"/>
                      <a:gd name="T5" fmla="*/ 175 h 175"/>
                      <a:gd name="T6" fmla="*/ 703 w 783"/>
                      <a:gd name="T7" fmla="*/ 175 h 175"/>
                      <a:gd name="T8" fmla="*/ 783 w 783"/>
                      <a:gd name="T9" fmla="*/ 94 h 175"/>
                      <a:gd name="T10" fmla="*/ 783 w 783"/>
                      <a:gd name="T11" fmla="*/ 94 h 175"/>
                      <a:gd name="T12" fmla="*/ 5 w 783"/>
                      <a:gd name="T13" fmla="*/ 5 h 175"/>
                      <a:gd name="T14" fmla="*/ 148 w 783"/>
                      <a:gd name="T15" fmla="*/ 101 h 175"/>
                      <a:gd name="T16" fmla="*/ 5 w 783"/>
                      <a:gd name="T17" fmla="*/ 5 h 175"/>
                      <a:gd name="T18" fmla="*/ 0 w 783"/>
                      <a:gd name="T19" fmla="*/ 0 h 175"/>
                      <a:gd name="T20" fmla="*/ 0 w 783"/>
                      <a:gd name="T21" fmla="*/ 0 h 175"/>
                      <a:gd name="T22" fmla="*/ 0 w 783"/>
                      <a:gd name="T2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83" h="175">
                        <a:moveTo>
                          <a:pt x="783" y="94"/>
                        </a:moveTo>
                        <a:cubicBezTo>
                          <a:pt x="741" y="136"/>
                          <a:pt x="741" y="136"/>
                          <a:pt x="741" y="136"/>
                        </a:cubicBezTo>
                        <a:cubicBezTo>
                          <a:pt x="703" y="175"/>
                          <a:pt x="703" y="175"/>
                          <a:pt x="703" y="175"/>
                        </a:cubicBezTo>
                        <a:cubicBezTo>
                          <a:pt x="703" y="175"/>
                          <a:pt x="703" y="175"/>
                          <a:pt x="703" y="175"/>
                        </a:cubicBezTo>
                        <a:cubicBezTo>
                          <a:pt x="783" y="94"/>
                          <a:pt x="783" y="94"/>
                          <a:pt x="783" y="94"/>
                        </a:cubicBezTo>
                        <a:cubicBezTo>
                          <a:pt x="783" y="94"/>
                          <a:pt x="783" y="94"/>
                          <a:pt x="783" y="94"/>
                        </a:cubicBezTo>
                        <a:moveTo>
                          <a:pt x="5" y="5"/>
                        </a:moveTo>
                        <a:cubicBezTo>
                          <a:pt x="48" y="47"/>
                          <a:pt x="96" y="79"/>
                          <a:pt x="148" y="101"/>
                        </a:cubicBezTo>
                        <a:cubicBezTo>
                          <a:pt x="96" y="79"/>
                          <a:pt x="48" y="47"/>
                          <a:pt x="5" y="5"/>
                        </a:cubicBezTo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D1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3" name="Freeform 16">
                    <a:extLst>
                      <a:ext uri="{FF2B5EF4-FFF2-40B4-BE49-F238E27FC236}">
                        <a16:creationId xmlns:a16="http://schemas.microsoft.com/office/drawing/2014/main" id="{828A9229-2901-4C03-A0D1-29C4232A34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91438" y="3557589"/>
                    <a:ext cx="361950" cy="354013"/>
                  </a:xfrm>
                  <a:custGeom>
                    <a:avLst/>
                    <a:gdLst>
                      <a:gd name="T0" fmla="*/ 44 w 139"/>
                      <a:gd name="T1" fmla="*/ 0 h 136"/>
                      <a:gd name="T2" fmla="*/ 44 w 139"/>
                      <a:gd name="T3" fmla="*/ 0 h 136"/>
                      <a:gd name="T4" fmla="*/ 0 w 139"/>
                      <a:gd name="T5" fmla="*/ 39 h 136"/>
                      <a:gd name="T6" fmla="*/ 97 w 139"/>
                      <a:gd name="T7" fmla="*/ 136 h 136"/>
                      <a:gd name="T8" fmla="*/ 139 w 139"/>
                      <a:gd name="T9" fmla="*/ 94 h 136"/>
                      <a:gd name="T10" fmla="*/ 44 w 139"/>
                      <a:gd name="T11" fmla="*/ 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9" h="136">
                        <a:moveTo>
                          <a:pt x="4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30" y="14"/>
                          <a:pt x="15" y="27"/>
                          <a:pt x="0" y="39"/>
                        </a:cubicBezTo>
                        <a:cubicBezTo>
                          <a:pt x="97" y="136"/>
                          <a:pt x="97" y="136"/>
                          <a:pt x="97" y="136"/>
                        </a:cubicBezTo>
                        <a:cubicBezTo>
                          <a:pt x="139" y="94"/>
                          <a:pt x="139" y="94"/>
                          <a:pt x="139" y="94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4" name="Freeform 17">
                    <a:extLst>
                      <a:ext uri="{FF2B5EF4-FFF2-40B4-BE49-F238E27FC236}">
                        <a16:creationId xmlns:a16="http://schemas.microsoft.com/office/drawing/2014/main" id="{64C95AC7-DE35-489E-9EAC-7AC710954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8324" y="1768477"/>
                    <a:ext cx="2157413" cy="2159001"/>
                  </a:xfrm>
                  <a:custGeom>
                    <a:avLst/>
                    <a:gdLst>
                      <a:gd name="T0" fmla="*/ 143 w 831"/>
                      <a:gd name="T1" fmla="*/ 0 h 831"/>
                      <a:gd name="T2" fmla="*/ 143 w 831"/>
                      <a:gd name="T3" fmla="*/ 0 h 831"/>
                      <a:gd name="T4" fmla="*/ 0 w 831"/>
                      <a:gd name="T5" fmla="*/ 345 h 831"/>
                      <a:gd name="T6" fmla="*/ 143 w 831"/>
                      <a:gd name="T7" fmla="*/ 689 h 831"/>
                      <a:gd name="T8" fmla="*/ 143 w 831"/>
                      <a:gd name="T9" fmla="*/ 689 h 831"/>
                      <a:gd name="T10" fmla="*/ 143 w 831"/>
                      <a:gd name="T11" fmla="*/ 689 h 831"/>
                      <a:gd name="T12" fmla="*/ 148 w 831"/>
                      <a:gd name="T13" fmla="*/ 694 h 831"/>
                      <a:gd name="T14" fmla="*/ 291 w 831"/>
                      <a:gd name="T15" fmla="*/ 790 h 831"/>
                      <a:gd name="T16" fmla="*/ 487 w 831"/>
                      <a:gd name="T17" fmla="*/ 831 h 831"/>
                      <a:gd name="T18" fmla="*/ 787 w 831"/>
                      <a:gd name="T19" fmla="*/ 728 h 831"/>
                      <a:gd name="T20" fmla="*/ 787 w 831"/>
                      <a:gd name="T21" fmla="*/ 728 h 831"/>
                      <a:gd name="T22" fmla="*/ 831 w 831"/>
                      <a:gd name="T23" fmla="*/ 689 h 831"/>
                      <a:gd name="T24" fmla="*/ 831 w 831"/>
                      <a:gd name="T25" fmla="*/ 689 h 831"/>
                      <a:gd name="T26" fmla="*/ 786 w 831"/>
                      <a:gd name="T27" fmla="*/ 643 h 831"/>
                      <a:gd name="T28" fmla="*/ 786 w 831"/>
                      <a:gd name="T29" fmla="*/ 643 h 831"/>
                      <a:gd name="T30" fmla="*/ 487 w 831"/>
                      <a:gd name="T31" fmla="*/ 767 h 831"/>
                      <a:gd name="T32" fmla="*/ 188 w 831"/>
                      <a:gd name="T33" fmla="*/ 643 h 831"/>
                      <a:gd name="T34" fmla="*/ 64 w 831"/>
                      <a:gd name="T35" fmla="*/ 345 h 831"/>
                      <a:gd name="T36" fmla="*/ 188 w 831"/>
                      <a:gd name="T37" fmla="*/ 46 h 831"/>
                      <a:gd name="T38" fmla="*/ 143 w 831"/>
                      <a:gd name="T39" fmla="*/ 0 h 8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31" h="831">
                        <a:moveTo>
                          <a:pt x="143" y="0"/>
                        </a:moveTo>
                        <a:cubicBezTo>
                          <a:pt x="143" y="0"/>
                          <a:pt x="143" y="0"/>
                          <a:pt x="143" y="0"/>
                        </a:cubicBezTo>
                        <a:cubicBezTo>
                          <a:pt x="48" y="95"/>
                          <a:pt x="0" y="220"/>
                          <a:pt x="0" y="345"/>
                        </a:cubicBezTo>
                        <a:cubicBezTo>
                          <a:pt x="0" y="469"/>
                          <a:pt x="48" y="594"/>
                          <a:pt x="143" y="689"/>
                        </a:cubicBezTo>
                        <a:cubicBezTo>
                          <a:pt x="143" y="689"/>
                          <a:pt x="143" y="689"/>
                          <a:pt x="143" y="689"/>
                        </a:cubicBezTo>
                        <a:cubicBezTo>
                          <a:pt x="143" y="689"/>
                          <a:pt x="143" y="689"/>
                          <a:pt x="143" y="689"/>
                        </a:cubicBezTo>
                        <a:cubicBezTo>
                          <a:pt x="145" y="691"/>
                          <a:pt x="147" y="693"/>
                          <a:pt x="148" y="694"/>
                        </a:cubicBezTo>
                        <a:cubicBezTo>
                          <a:pt x="191" y="736"/>
                          <a:pt x="239" y="768"/>
                          <a:pt x="291" y="790"/>
                        </a:cubicBezTo>
                        <a:cubicBezTo>
                          <a:pt x="353" y="818"/>
                          <a:pt x="420" y="831"/>
                          <a:pt x="487" y="831"/>
                        </a:cubicBezTo>
                        <a:cubicBezTo>
                          <a:pt x="593" y="831"/>
                          <a:pt x="699" y="797"/>
                          <a:pt x="787" y="728"/>
                        </a:cubicBezTo>
                        <a:cubicBezTo>
                          <a:pt x="787" y="728"/>
                          <a:pt x="787" y="728"/>
                          <a:pt x="787" y="728"/>
                        </a:cubicBezTo>
                        <a:cubicBezTo>
                          <a:pt x="802" y="716"/>
                          <a:pt x="817" y="703"/>
                          <a:pt x="831" y="689"/>
                        </a:cubicBezTo>
                        <a:cubicBezTo>
                          <a:pt x="831" y="689"/>
                          <a:pt x="831" y="689"/>
                          <a:pt x="831" y="689"/>
                        </a:cubicBezTo>
                        <a:cubicBezTo>
                          <a:pt x="786" y="643"/>
                          <a:pt x="786" y="643"/>
                          <a:pt x="786" y="643"/>
                        </a:cubicBezTo>
                        <a:cubicBezTo>
                          <a:pt x="786" y="643"/>
                          <a:pt x="786" y="643"/>
                          <a:pt x="786" y="643"/>
                        </a:cubicBezTo>
                        <a:cubicBezTo>
                          <a:pt x="703" y="726"/>
                          <a:pt x="595" y="767"/>
                          <a:pt x="487" y="767"/>
                        </a:cubicBezTo>
                        <a:cubicBezTo>
                          <a:pt x="379" y="767"/>
                          <a:pt x="271" y="726"/>
                          <a:pt x="188" y="643"/>
                        </a:cubicBezTo>
                        <a:cubicBezTo>
                          <a:pt x="106" y="561"/>
                          <a:pt x="64" y="453"/>
                          <a:pt x="64" y="345"/>
                        </a:cubicBezTo>
                        <a:cubicBezTo>
                          <a:pt x="64" y="236"/>
                          <a:pt x="106" y="128"/>
                          <a:pt x="188" y="46"/>
                        </a:cubicBezTo>
                        <a:cubicBezTo>
                          <a:pt x="143" y="0"/>
                          <a:pt x="143" y="0"/>
                          <a:pt x="143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5" name="Freeform 18">
                    <a:extLst>
                      <a:ext uri="{FF2B5EF4-FFF2-40B4-BE49-F238E27FC236}">
                        <a16:creationId xmlns:a16="http://schemas.microsoft.com/office/drawing/2014/main" id="{A50CF537-E287-43AA-A4D6-1AB89414AB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80361" y="4067177"/>
                    <a:ext cx="1331913" cy="1174751"/>
                  </a:xfrm>
                  <a:custGeom>
                    <a:avLst/>
                    <a:gdLst>
                      <a:gd name="T0" fmla="*/ 513 w 513"/>
                      <a:gd name="T1" fmla="*/ 432 h 452"/>
                      <a:gd name="T2" fmla="*/ 513 w 513"/>
                      <a:gd name="T3" fmla="*/ 432 h 452"/>
                      <a:gd name="T4" fmla="*/ 513 w 513"/>
                      <a:gd name="T5" fmla="*/ 432 h 452"/>
                      <a:gd name="T6" fmla="*/ 513 w 513"/>
                      <a:gd name="T7" fmla="*/ 432 h 452"/>
                      <a:gd name="T8" fmla="*/ 513 w 513"/>
                      <a:gd name="T9" fmla="*/ 432 h 452"/>
                      <a:gd name="T10" fmla="*/ 513 w 513"/>
                      <a:gd name="T11" fmla="*/ 432 h 452"/>
                      <a:gd name="T12" fmla="*/ 512 w 513"/>
                      <a:gd name="T13" fmla="*/ 431 h 452"/>
                      <a:gd name="T14" fmla="*/ 513 w 513"/>
                      <a:gd name="T15" fmla="*/ 432 h 452"/>
                      <a:gd name="T16" fmla="*/ 512 w 513"/>
                      <a:gd name="T17" fmla="*/ 431 h 452"/>
                      <a:gd name="T18" fmla="*/ 512 w 513"/>
                      <a:gd name="T19" fmla="*/ 431 h 452"/>
                      <a:gd name="T20" fmla="*/ 512 w 513"/>
                      <a:gd name="T21" fmla="*/ 431 h 452"/>
                      <a:gd name="T22" fmla="*/ 512 w 513"/>
                      <a:gd name="T23" fmla="*/ 431 h 452"/>
                      <a:gd name="T24" fmla="*/ 511 w 513"/>
                      <a:gd name="T25" fmla="*/ 430 h 452"/>
                      <a:gd name="T26" fmla="*/ 511 w 513"/>
                      <a:gd name="T27" fmla="*/ 430 h 452"/>
                      <a:gd name="T28" fmla="*/ 511 w 513"/>
                      <a:gd name="T29" fmla="*/ 430 h 452"/>
                      <a:gd name="T30" fmla="*/ 510 w 513"/>
                      <a:gd name="T31" fmla="*/ 429 h 452"/>
                      <a:gd name="T32" fmla="*/ 510 w 513"/>
                      <a:gd name="T33" fmla="*/ 429 h 452"/>
                      <a:gd name="T34" fmla="*/ 510 w 513"/>
                      <a:gd name="T35" fmla="*/ 429 h 452"/>
                      <a:gd name="T36" fmla="*/ 0 w 513"/>
                      <a:gd name="T37" fmla="*/ 0 h 452"/>
                      <a:gd name="T38" fmla="*/ 452 w 513"/>
                      <a:gd name="T39" fmla="*/ 452 h 452"/>
                      <a:gd name="T40" fmla="*/ 452 w 513"/>
                      <a:gd name="T41" fmla="*/ 452 h 452"/>
                      <a:gd name="T42" fmla="*/ 0 w 513"/>
                      <a:gd name="T43" fmla="*/ 0 h 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13" h="452">
                        <a:moveTo>
                          <a:pt x="513" y="432"/>
                        </a:moveTo>
                        <a:cubicBezTo>
                          <a:pt x="513" y="432"/>
                          <a:pt x="513" y="432"/>
                          <a:pt x="513" y="432"/>
                        </a:cubicBezTo>
                        <a:cubicBezTo>
                          <a:pt x="513" y="432"/>
                          <a:pt x="513" y="432"/>
                          <a:pt x="513" y="432"/>
                        </a:cubicBezTo>
                        <a:moveTo>
                          <a:pt x="513" y="432"/>
                        </a:moveTo>
                        <a:cubicBezTo>
                          <a:pt x="513" y="432"/>
                          <a:pt x="513" y="432"/>
                          <a:pt x="513" y="432"/>
                        </a:cubicBezTo>
                        <a:cubicBezTo>
                          <a:pt x="513" y="432"/>
                          <a:pt x="513" y="432"/>
                          <a:pt x="513" y="432"/>
                        </a:cubicBezTo>
                        <a:moveTo>
                          <a:pt x="512" y="431"/>
                        </a:moveTo>
                        <a:cubicBezTo>
                          <a:pt x="512" y="431"/>
                          <a:pt x="512" y="432"/>
                          <a:pt x="513" y="432"/>
                        </a:cubicBezTo>
                        <a:cubicBezTo>
                          <a:pt x="512" y="432"/>
                          <a:pt x="512" y="431"/>
                          <a:pt x="512" y="431"/>
                        </a:cubicBezTo>
                        <a:moveTo>
                          <a:pt x="512" y="431"/>
                        </a:moveTo>
                        <a:cubicBezTo>
                          <a:pt x="512" y="431"/>
                          <a:pt x="512" y="431"/>
                          <a:pt x="512" y="431"/>
                        </a:cubicBezTo>
                        <a:cubicBezTo>
                          <a:pt x="512" y="431"/>
                          <a:pt x="512" y="431"/>
                          <a:pt x="512" y="431"/>
                        </a:cubicBezTo>
                        <a:moveTo>
                          <a:pt x="511" y="430"/>
                        </a:moveTo>
                        <a:cubicBezTo>
                          <a:pt x="511" y="430"/>
                          <a:pt x="511" y="430"/>
                          <a:pt x="511" y="430"/>
                        </a:cubicBezTo>
                        <a:cubicBezTo>
                          <a:pt x="511" y="430"/>
                          <a:pt x="511" y="430"/>
                          <a:pt x="511" y="430"/>
                        </a:cubicBezTo>
                        <a:moveTo>
                          <a:pt x="510" y="429"/>
                        </a:moveTo>
                        <a:cubicBezTo>
                          <a:pt x="510" y="429"/>
                          <a:pt x="510" y="429"/>
                          <a:pt x="510" y="429"/>
                        </a:cubicBezTo>
                        <a:cubicBezTo>
                          <a:pt x="510" y="429"/>
                          <a:pt x="510" y="429"/>
                          <a:pt x="510" y="429"/>
                        </a:cubicBezTo>
                        <a:moveTo>
                          <a:pt x="0" y="0"/>
                        </a:moveTo>
                        <a:cubicBezTo>
                          <a:pt x="452" y="452"/>
                          <a:pt x="452" y="452"/>
                          <a:pt x="452" y="452"/>
                        </a:cubicBezTo>
                        <a:cubicBezTo>
                          <a:pt x="452" y="452"/>
                          <a:pt x="452" y="452"/>
                          <a:pt x="452" y="45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D1D3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6" name="Freeform 19">
                    <a:extLst>
                      <a:ext uri="{FF2B5EF4-FFF2-40B4-BE49-F238E27FC236}">
                        <a16:creationId xmlns:a16="http://schemas.microsoft.com/office/drawing/2014/main" id="{C03960E9-17D7-42A8-9D75-677223A4B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02746" y="5116515"/>
                    <a:ext cx="127001" cy="88900"/>
                  </a:xfrm>
                  <a:custGeom>
                    <a:avLst/>
                    <a:gdLst>
                      <a:gd name="T0" fmla="*/ 24 w 49"/>
                      <a:gd name="T1" fmla="*/ 0 h 34"/>
                      <a:gd name="T2" fmla="*/ 0 w 49"/>
                      <a:gd name="T3" fmla="*/ 24 h 34"/>
                      <a:gd name="T4" fmla="*/ 1 w 49"/>
                      <a:gd name="T5" fmla="*/ 25 h 34"/>
                      <a:gd name="T6" fmla="*/ 1 w 49"/>
                      <a:gd name="T7" fmla="*/ 25 h 34"/>
                      <a:gd name="T8" fmla="*/ 2 w 49"/>
                      <a:gd name="T9" fmla="*/ 26 h 34"/>
                      <a:gd name="T10" fmla="*/ 2 w 49"/>
                      <a:gd name="T11" fmla="*/ 26 h 34"/>
                      <a:gd name="T12" fmla="*/ 3 w 49"/>
                      <a:gd name="T13" fmla="*/ 27 h 34"/>
                      <a:gd name="T14" fmla="*/ 3 w 49"/>
                      <a:gd name="T15" fmla="*/ 27 h 34"/>
                      <a:gd name="T16" fmla="*/ 3 w 49"/>
                      <a:gd name="T17" fmla="*/ 27 h 34"/>
                      <a:gd name="T18" fmla="*/ 4 w 49"/>
                      <a:gd name="T19" fmla="*/ 28 h 34"/>
                      <a:gd name="T20" fmla="*/ 4 w 49"/>
                      <a:gd name="T21" fmla="*/ 28 h 34"/>
                      <a:gd name="T22" fmla="*/ 4 w 49"/>
                      <a:gd name="T23" fmla="*/ 28 h 34"/>
                      <a:gd name="T24" fmla="*/ 4 w 49"/>
                      <a:gd name="T25" fmla="*/ 28 h 34"/>
                      <a:gd name="T26" fmla="*/ 4 w 49"/>
                      <a:gd name="T27" fmla="*/ 28 h 34"/>
                      <a:gd name="T28" fmla="*/ 24 w 49"/>
                      <a:gd name="T29" fmla="*/ 34 h 34"/>
                      <a:gd name="T30" fmla="*/ 49 w 49"/>
                      <a:gd name="T31" fmla="*/ 24 h 34"/>
                      <a:gd name="T32" fmla="*/ 24 w 49"/>
                      <a:gd name="T33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34">
                        <a:moveTo>
                          <a:pt x="24" y="0"/>
                        </a:move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25"/>
                          <a:pt x="0" y="25"/>
                          <a:pt x="1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2" y="26"/>
                          <a:pt x="2" y="26"/>
                          <a:pt x="2" y="26"/>
                        </a:cubicBezTo>
                        <a:cubicBezTo>
                          <a:pt x="2" y="27"/>
                          <a:pt x="2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10" y="32"/>
                          <a:pt x="17" y="34"/>
                          <a:pt x="24" y="34"/>
                        </a:cubicBezTo>
                        <a:cubicBezTo>
                          <a:pt x="33" y="34"/>
                          <a:pt x="42" y="31"/>
                          <a:pt x="49" y="24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</a:path>
                    </a:pathLst>
                  </a:custGeom>
                  <a:solidFill>
                    <a:srgbClr val="39525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7" name="Freeform 20">
                    <a:extLst>
                      <a:ext uri="{FF2B5EF4-FFF2-40B4-BE49-F238E27FC236}">
                        <a16:creationId xmlns:a16="http://schemas.microsoft.com/office/drawing/2014/main" id="{6563F325-B605-41F8-88F9-C60B60C44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29550" y="3802062"/>
                    <a:ext cx="319088" cy="314325"/>
                  </a:xfrm>
                  <a:custGeom>
                    <a:avLst/>
                    <a:gdLst>
                      <a:gd name="T0" fmla="*/ 86 w 123"/>
                      <a:gd name="T1" fmla="*/ 0 h 121"/>
                      <a:gd name="T2" fmla="*/ 6 w 123"/>
                      <a:gd name="T3" fmla="*/ 81 h 121"/>
                      <a:gd name="T4" fmla="*/ 6 w 123"/>
                      <a:gd name="T5" fmla="*/ 100 h 121"/>
                      <a:gd name="T6" fmla="*/ 23 w 123"/>
                      <a:gd name="T7" fmla="*/ 117 h 121"/>
                      <a:gd name="T8" fmla="*/ 33 w 123"/>
                      <a:gd name="T9" fmla="*/ 121 h 121"/>
                      <a:gd name="T10" fmla="*/ 43 w 123"/>
                      <a:gd name="T11" fmla="*/ 117 h 121"/>
                      <a:gd name="T12" fmla="*/ 58 w 123"/>
                      <a:gd name="T13" fmla="*/ 102 h 121"/>
                      <a:gd name="T14" fmla="*/ 123 w 123"/>
                      <a:gd name="T15" fmla="*/ 37 h 121"/>
                      <a:gd name="T16" fmla="*/ 86 w 123"/>
                      <a:gd name="T17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3" h="121">
                        <a:moveTo>
                          <a:pt x="86" y="0"/>
                        </a:moveTo>
                        <a:cubicBezTo>
                          <a:pt x="6" y="81"/>
                          <a:pt x="6" y="81"/>
                          <a:pt x="6" y="81"/>
                        </a:cubicBezTo>
                        <a:cubicBezTo>
                          <a:pt x="0" y="86"/>
                          <a:pt x="0" y="95"/>
                          <a:pt x="6" y="100"/>
                        </a:cubicBezTo>
                        <a:cubicBezTo>
                          <a:pt x="23" y="117"/>
                          <a:pt x="23" y="117"/>
                          <a:pt x="23" y="117"/>
                        </a:cubicBezTo>
                        <a:cubicBezTo>
                          <a:pt x="26" y="120"/>
                          <a:pt x="29" y="121"/>
                          <a:pt x="33" y="121"/>
                        </a:cubicBezTo>
                        <a:cubicBezTo>
                          <a:pt x="36" y="121"/>
                          <a:pt x="40" y="120"/>
                          <a:pt x="43" y="117"/>
                        </a:cubicBezTo>
                        <a:cubicBezTo>
                          <a:pt x="58" y="102"/>
                          <a:pt x="58" y="102"/>
                          <a:pt x="58" y="102"/>
                        </a:cubicBezTo>
                        <a:cubicBezTo>
                          <a:pt x="123" y="37"/>
                          <a:pt x="123" y="37"/>
                          <a:pt x="123" y="37"/>
                        </a:cubicBezTo>
                        <a:cubicBezTo>
                          <a:pt x="86" y="0"/>
                          <a:pt x="86" y="0"/>
                          <a:pt x="86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  <p:sp>
                <p:nvSpPr>
                  <p:cNvPr id="138" name="Freeform 21">
                    <a:extLst>
                      <a:ext uri="{FF2B5EF4-FFF2-40B4-BE49-F238E27FC236}">
                        <a16:creationId xmlns:a16="http://schemas.microsoft.com/office/drawing/2014/main" id="{C0D99CFB-3D09-4492-9BB2-AE5AA5F54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80364" y="3898901"/>
                    <a:ext cx="1384300" cy="1360488"/>
                  </a:xfrm>
                  <a:custGeom>
                    <a:avLst/>
                    <a:gdLst>
                      <a:gd name="T0" fmla="*/ 65 w 533"/>
                      <a:gd name="T1" fmla="*/ 0 h 524"/>
                      <a:gd name="T2" fmla="*/ 0 w 533"/>
                      <a:gd name="T3" fmla="*/ 65 h 524"/>
                      <a:gd name="T4" fmla="*/ 452 w 533"/>
                      <a:gd name="T5" fmla="*/ 517 h 524"/>
                      <a:gd name="T6" fmla="*/ 469 w 533"/>
                      <a:gd name="T7" fmla="*/ 524 h 524"/>
                      <a:gd name="T8" fmla="*/ 485 w 533"/>
                      <a:gd name="T9" fmla="*/ 517 h 524"/>
                      <a:gd name="T10" fmla="*/ 509 w 533"/>
                      <a:gd name="T11" fmla="*/ 493 h 524"/>
                      <a:gd name="T12" fmla="*/ 509 w 533"/>
                      <a:gd name="T13" fmla="*/ 493 h 524"/>
                      <a:gd name="T14" fmla="*/ 533 w 533"/>
                      <a:gd name="T15" fmla="*/ 469 h 524"/>
                      <a:gd name="T16" fmla="*/ 65 w 533"/>
                      <a:gd name="T17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3" h="524">
                        <a:moveTo>
                          <a:pt x="65" y="0"/>
                        </a:moveTo>
                        <a:cubicBezTo>
                          <a:pt x="0" y="65"/>
                          <a:pt x="0" y="65"/>
                          <a:pt x="0" y="65"/>
                        </a:cubicBezTo>
                        <a:cubicBezTo>
                          <a:pt x="452" y="517"/>
                          <a:pt x="452" y="517"/>
                          <a:pt x="452" y="517"/>
                        </a:cubicBezTo>
                        <a:cubicBezTo>
                          <a:pt x="457" y="522"/>
                          <a:pt x="463" y="524"/>
                          <a:pt x="469" y="524"/>
                        </a:cubicBezTo>
                        <a:cubicBezTo>
                          <a:pt x="475" y="524"/>
                          <a:pt x="480" y="521"/>
                          <a:pt x="485" y="517"/>
                        </a:cubicBezTo>
                        <a:cubicBezTo>
                          <a:pt x="509" y="493"/>
                          <a:pt x="509" y="493"/>
                          <a:pt x="509" y="493"/>
                        </a:cubicBezTo>
                        <a:cubicBezTo>
                          <a:pt x="509" y="493"/>
                          <a:pt x="509" y="493"/>
                          <a:pt x="509" y="493"/>
                        </a:cubicBezTo>
                        <a:cubicBezTo>
                          <a:pt x="533" y="469"/>
                          <a:pt x="533" y="469"/>
                          <a:pt x="533" y="469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 sz="2400"/>
                  </a:p>
                </p:txBody>
              </p:sp>
            </p:grp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937A67-5393-41BF-B152-EEF442472009}"/>
                  </a:ext>
                </a:extLst>
              </p:cNvPr>
              <p:cNvSpPr txBox="1"/>
              <p:nvPr/>
            </p:nvSpPr>
            <p:spPr>
              <a:xfrm rot="21568247">
                <a:off x="7442396" y="3368938"/>
                <a:ext cx="23147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spc="-150" dirty="0">
                    <a:solidFill>
                      <a:schemeClr val="accent1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PROPOSAL</a:t>
                </a:r>
                <a:endParaRPr lang="id-ID" b="1" spc="-150" dirty="0"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F8D0DC-19D5-4D7E-9EB1-2FCFE6D3ADA7}"/>
                </a:ext>
              </a:extLst>
            </p:cNvPr>
            <p:cNvSpPr/>
            <p:nvPr/>
          </p:nvSpPr>
          <p:spPr>
            <a:xfrm>
              <a:off x="7764312" y="2458363"/>
              <a:ext cx="4390536" cy="4112869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90609E-867F-476F-B032-724052B6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8FFD3-5403-4BA6-B3C9-214E530308C9}"/>
              </a:ext>
            </a:extLst>
          </p:cNvPr>
          <p:cNvSpPr txBox="1"/>
          <p:nvPr/>
        </p:nvSpPr>
        <p:spPr>
          <a:xfrm>
            <a:off x="0" y="2471907"/>
            <a:ext cx="121920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10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D5B0C2-3209-4F18-957A-C9A2C3B0864B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B61F85-639A-4C8B-B471-CCBBAF56AD77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FC8E0E-EEE6-4A03-8F6A-D8D947D46848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3E00B9-89FB-4989-B2C2-5EA65EA2D626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300C0F-E794-482A-8648-54CAFE43F566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E7EF53-D3AB-41D0-94B9-32C2D4A6A44E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0A9680-2DB4-4265-BAF0-6B7DB3B5CA18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B3E5CD-7A2C-42AE-8023-4BE9CB66BB9C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5C2A4A-9741-4F6E-AF72-A24AB669DC3F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383CB40-C0C5-4529-935E-F06535DA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357" y="2896937"/>
            <a:ext cx="390580" cy="419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612DB3-7493-466A-92F1-F1236FA5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0057" y="2925515"/>
            <a:ext cx="352474" cy="36200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05B7F5-531B-44A5-B043-0E6C94F1477B}"/>
              </a:ext>
            </a:extLst>
          </p:cNvPr>
          <p:cNvGrpSpPr/>
          <p:nvPr/>
        </p:nvGrpSpPr>
        <p:grpSpPr>
          <a:xfrm>
            <a:off x="-1688" y="6490901"/>
            <a:ext cx="12193688" cy="367099"/>
            <a:chOff x="-1688" y="6490901"/>
            <a:chExt cx="12193688" cy="367099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C9B960A-2C98-410B-9FE6-B117D992A0FC}"/>
                </a:ext>
              </a:extLst>
            </p:cNvPr>
            <p:cNvSpPr/>
            <p:nvPr userDrawn="1"/>
          </p:nvSpPr>
          <p:spPr>
            <a:xfrm>
              <a:off x="10427368" y="6490901"/>
              <a:ext cx="1764632" cy="367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b="1" spc="100" baseline="0" dirty="0" err="1">
                  <a:solidFill>
                    <a:srgbClr val="7B8CAD"/>
                  </a:solidFill>
                  <a:effectLst/>
                  <a:latin typeface="Baskerville Old Face" panose="02020602080505020303" pitchFamily="18" charset="0"/>
                  <a:ea typeface="나눔스퀘어" panose="020B0600000101010101" pitchFamily="50" charset="-127"/>
                </a:rPr>
                <a:t>quæro</a:t>
              </a:r>
              <a:endParaRPr lang="ko-KR" altLang="en-US" sz="2000" b="1" spc="100" baseline="0" dirty="0">
                <a:solidFill>
                  <a:srgbClr val="7B8CAD"/>
                </a:solidFill>
                <a:effectLst/>
                <a:latin typeface="Baskerville Old Face" panose="02020602080505020303" pitchFamily="18" charset="0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BFC0-30EC-4110-BD99-9F1840DEB1AC}"/>
                </a:ext>
              </a:extLst>
            </p:cNvPr>
            <p:cNvSpPr/>
            <p:nvPr userDrawn="1"/>
          </p:nvSpPr>
          <p:spPr>
            <a:xfrm>
              <a:off x="-1688" y="6587998"/>
              <a:ext cx="6326288" cy="237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300" b="1" spc="100" baseline="0" dirty="0">
                  <a:solidFill>
                    <a:srgbClr val="7B8CAD"/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2022.</a:t>
              </a:r>
              <a:r>
                <a:rPr lang="ko-KR" altLang="en-US" sz="1300" b="1" spc="100" baseline="0" dirty="0">
                  <a:solidFill>
                    <a:srgbClr val="7B8CAD"/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 </a:t>
              </a:r>
              <a:r>
                <a:rPr lang="en-US" altLang="ko-KR" sz="1300" b="1" spc="100" baseline="0" dirty="0">
                  <a:solidFill>
                    <a:srgbClr val="7B8CAD"/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10 | Final Project. </a:t>
              </a:r>
              <a:r>
                <a:rPr lang="ko-KR" altLang="en-US" sz="1300" b="1" spc="100" baseline="0" dirty="0">
                  <a:solidFill>
                    <a:srgbClr val="7B8CAD"/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경기국면을 고려한 상장기업 부실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041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>
            <a:extLst>
              <a:ext uri="{FF2B5EF4-FFF2-40B4-BE49-F238E27FC236}">
                <a16:creationId xmlns:a16="http://schemas.microsoft.com/office/drawing/2014/main" id="{0C8154D3-FFC1-4FA4-992F-FF7E71D5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5010349"/>
            <a:ext cx="12192000" cy="0"/>
          </a:xfrm>
          <a:prstGeom prst="line">
            <a:avLst/>
          </a:pr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GB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86346E-EFBC-4C41-9DD5-4B6F98A2EB0A}"/>
              </a:ext>
            </a:extLst>
          </p:cNvPr>
          <p:cNvSpPr/>
          <p:nvPr/>
        </p:nvSpPr>
        <p:spPr>
          <a:xfrm>
            <a:off x="0" y="-1"/>
            <a:ext cx="12192000" cy="1868879"/>
          </a:xfrm>
          <a:prstGeom prst="rect">
            <a:avLst/>
          </a:prstGeom>
          <a:solidFill>
            <a:srgbClr val="0020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 표   순 서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9AAD485-C812-4F85-8F1A-7D301CE3E8C8}"/>
              </a:ext>
            </a:extLst>
          </p:cNvPr>
          <p:cNvGrpSpPr/>
          <p:nvPr/>
        </p:nvGrpSpPr>
        <p:grpSpPr>
          <a:xfrm>
            <a:off x="3467024" y="5178882"/>
            <a:ext cx="922047" cy="717359"/>
            <a:chOff x="3467024" y="5178882"/>
            <a:chExt cx="922047" cy="717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A2DD8B-E26D-423D-A29D-5876E7C6E254}"/>
                </a:ext>
              </a:extLst>
            </p:cNvPr>
            <p:cNvSpPr txBox="1"/>
            <p:nvPr/>
          </p:nvSpPr>
          <p:spPr>
            <a:xfrm>
              <a:off x="3467024" y="5178882"/>
              <a:ext cx="922047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DD1721-EC6E-498F-8C3B-1720C7665947}"/>
                </a:ext>
              </a:extLst>
            </p:cNvPr>
            <p:cNvSpPr txBox="1"/>
            <p:nvPr/>
          </p:nvSpPr>
          <p:spPr>
            <a:xfrm>
              <a:off x="3620205" y="5511456"/>
              <a:ext cx="615681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EDA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A52AE6-DE06-4FCC-834B-826015A6B628}"/>
              </a:ext>
            </a:extLst>
          </p:cNvPr>
          <p:cNvGrpSpPr/>
          <p:nvPr/>
        </p:nvGrpSpPr>
        <p:grpSpPr>
          <a:xfrm>
            <a:off x="5111862" y="5178882"/>
            <a:ext cx="1985672" cy="717359"/>
            <a:chOff x="5111862" y="5178882"/>
            <a:chExt cx="1985672" cy="7173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CD36-2AFF-4C96-8C44-FE7EC5EE5E8D}"/>
                </a:ext>
              </a:extLst>
            </p:cNvPr>
            <p:cNvSpPr txBox="1"/>
            <p:nvPr/>
          </p:nvSpPr>
          <p:spPr>
            <a:xfrm>
              <a:off x="5608089" y="5178882"/>
              <a:ext cx="993221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B8C75-579A-4C80-853A-1DEE2C237AFB}"/>
                </a:ext>
              </a:extLst>
            </p:cNvPr>
            <p:cNvSpPr txBox="1"/>
            <p:nvPr/>
          </p:nvSpPr>
          <p:spPr>
            <a:xfrm>
              <a:off x="5111862" y="5511456"/>
              <a:ext cx="198567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Feature Selection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2869ED7-F7D1-4D50-AC47-CF286ADCF1D3}"/>
              </a:ext>
            </a:extLst>
          </p:cNvPr>
          <p:cNvGrpSpPr/>
          <p:nvPr/>
        </p:nvGrpSpPr>
        <p:grpSpPr>
          <a:xfrm>
            <a:off x="7636455" y="5178882"/>
            <a:ext cx="1332096" cy="1022058"/>
            <a:chOff x="7636455" y="5178882"/>
            <a:chExt cx="1332096" cy="102205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850E82-8D3A-4BB9-9258-58DC73628D7A}"/>
                </a:ext>
              </a:extLst>
            </p:cNvPr>
            <p:cNvSpPr txBox="1"/>
            <p:nvPr/>
          </p:nvSpPr>
          <p:spPr>
            <a:xfrm>
              <a:off x="7770309" y="5178882"/>
              <a:ext cx="1064394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III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F1C73C-A707-4423-BA3B-BD099506E500}"/>
                </a:ext>
              </a:extLst>
            </p:cNvPr>
            <p:cNvSpPr txBox="1"/>
            <p:nvPr/>
          </p:nvSpPr>
          <p:spPr>
            <a:xfrm>
              <a:off x="7636455" y="5511456"/>
              <a:ext cx="1332096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Modeling</a:t>
              </a: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결과 및 평가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1F9079D-F97A-4A46-B546-6F74B871A274}"/>
              </a:ext>
            </a:extLst>
          </p:cNvPr>
          <p:cNvGrpSpPr/>
          <p:nvPr/>
        </p:nvGrpSpPr>
        <p:grpSpPr>
          <a:xfrm>
            <a:off x="9843877" y="5178882"/>
            <a:ext cx="1332736" cy="717359"/>
            <a:chOff x="9843877" y="5178882"/>
            <a:chExt cx="1332736" cy="71735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2E92D-038D-4115-92F3-277113ABCE9A}"/>
                </a:ext>
              </a:extLst>
            </p:cNvPr>
            <p:cNvSpPr txBox="1"/>
            <p:nvPr/>
          </p:nvSpPr>
          <p:spPr>
            <a:xfrm>
              <a:off x="9843877" y="5178882"/>
              <a:ext cx="1332736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Appendix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91C42-951E-4D69-8AC4-A9443CB7CCFE}"/>
                </a:ext>
              </a:extLst>
            </p:cNvPr>
            <p:cNvSpPr txBox="1"/>
            <p:nvPr/>
          </p:nvSpPr>
          <p:spPr>
            <a:xfrm>
              <a:off x="9871759" y="5511456"/>
              <a:ext cx="127695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참고문헌 등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624C59F-DB78-437F-9529-1CBC44FB5D12}"/>
              </a:ext>
            </a:extLst>
          </p:cNvPr>
          <p:cNvGrpSpPr/>
          <p:nvPr/>
        </p:nvGrpSpPr>
        <p:grpSpPr>
          <a:xfrm>
            <a:off x="1208330" y="5178882"/>
            <a:ext cx="1014380" cy="1022058"/>
            <a:chOff x="1208330" y="5178882"/>
            <a:chExt cx="1014380" cy="102205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85D9A2-6477-4CA5-8F92-6D31B19EFA79}"/>
                </a:ext>
              </a:extLst>
            </p:cNvPr>
            <p:cNvSpPr txBox="1"/>
            <p:nvPr/>
          </p:nvSpPr>
          <p:spPr>
            <a:xfrm>
              <a:off x="1391716" y="5178882"/>
              <a:ext cx="647613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소개</a:t>
              </a:r>
              <a:endPara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642E6D-4B40-4C47-952D-2EE38A68115D}"/>
                </a:ext>
              </a:extLst>
            </p:cNvPr>
            <p:cNvSpPr txBox="1"/>
            <p:nvPr/>
          </p:nvSpPr>
          <p:spPr>
            <a:xfrm>
              <a:off x="1208330" y="5511456"/>
              <a:ext cx="1014380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팀원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선행연구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83977E4A-E51B-4907-94B2-B8D171F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357" y="2896937"/>
            <a:ext cx="390580" cy="419158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6B034628-A8C8-4923-ACED-6F2B4B7E4687}"/>
              </a:ext>
            </a:extLst>
          </p:cNvPr>
          <p:cNvGrpSpPr/>
          <p:nvPr/>
        </p:nvGrpSpPr>
        <p:grpSpPr>
          <a:xfrm>
            <a:off x="-1250057" y="0"/>
            <a:ext cx="1041401" cy="2414128"/>
            <a:chOff x="5653382" y="2794726"/>
            <a:chExt cx="1671484" cy="24141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4451145-B0E1-470C-A3DA-7540FFC69C27}"/>
                </a:ext>
              </a:extLst>
            </p:cNvPr>
            <p:cNvSpPr/>
            <p:nvPr/>
          </p:nvSpPr>
          <p:spPr>
            <a:xfrm>
              <a:off x="5653382" y="2794726"/>
              <a:ext cx="1671484" cy="298491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EE6696E-E463-4A79-9A70-77D80BE6A459}"/>
                </a:ext>
              </a:extLst>
            </p:cNvPr>
            <p:cNvSpPr/>
            <p:nvPr/>
          </p:nvSpPr>
          <p:spPr>
            <a:xfrm>
              <a:off x="5653382" y="3093566"/>
              <a:ext cx="1671484" cy="298491"/>
            </a:xfrm>
            <a:prstGeom prst="rect">
              <a:avLst/>
            </a:prstGeom>
            <a:solidFill>
              <a:srgbClr val="0454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76CEE5E-177F-4C0B-9322-AF86A3854D47}"/>
                </a:ext>
              </a:extLst>
            </p:cNvPr>
            <p:cNvSpPr/>
            <p:nvPr/>
          </p:nvSpPr>
          <p:spPr>
            <a:xfrm>
              <a:off x="5653382" y="4017940"/>
              <a:ext cx="1671484" cy="298491"/>
            </a:xfrm>
            <a:prstGeom prst="rect">
              <a:avLst/>
            </a:prstGeom>
            <a:solidFill>
              <a:srgbClr val="0B05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920FF5A-4E1D-4555-883C-07A26ABB2F78}"/>
                </a:ext>
              </a:extLst>
            </p:cNvPr>
            <p:cNvSpPr/>
            <p:nvPr/>
          </p:nvSpPr>
          <p:spPr>
            <a:xfrm>
              <a:off x="5653382" y="4315415"/>
              <a:ext cx="1671484" cy="298491"/>
            </a:xfrm>
            <a:prstGeom prst="rect">
              <a:avLst/>
            </a:prstGeom>
            <a:solidFill>
              <a:srgbClr val="04517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8BC6233-7DD7-448C-89A4-B5192F3597B7}"/>
                </a:ext>
              </a:extLst>
            </p:cNvPr>
            <p:cNvSpPr/>
            <p:nvPr/>
          </p:nvSpPr>
          <p:spPr>
            <a:xfrm>
              <a:off x="5653382" y="3689881"/>
              <a:ext cx="1671484" cy="298491"/>
            </a:xfrm>
            <a:prstGeom prst="rect">
              <a:avLst/>
            </a:prstGeom>
            <a:solidFill>
              <a:srgbClr val="FCD9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26EBDC1-E974-455E-BB64-02B5D5AC5344}"/>
                </a:ext>
              </a:extLst>
            </p:cNvPr>
            <p:cNvSpPr/>
            <p:nvPr/>
          </p:nvSpPr>
          <p:spPr>
            <a:xfrm>
              <a:off x="5653382" y="4612890"/>
              <a:ext cx="1671484" cy="298491"/>
            </a:xfrm>
            <a:prstGeom prst="rect">
              <a:avLst/>
            </a:prstGeom>
            <a:solidFill>
              <a:srgbClr val="BBBB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D23F45B-F580-4260-AEBF-00A62FD3D312}"/>
                </a:ext>
              </a:extLst>
            </p:cNvPr>
            <p:cNvSpPr/>
            <p:nvPr/>
          </p:nvSpPr>
          <p:spPr>
            <a:xfrm>
              <a:off x="5653382" y="3391041"/>
              <a:ext cx="1671484" cy="298491"/>
            </a:xfrm>
            <a:prstGeom prst="rect">
              <a:avLst/>
            </a:prstGeom>
            <a:solidFill>
              <a:srgbClr val="E864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D0935-78CD-4B39-B79C-602EE92FE006}"/>
                </a:ext>
              </a:extLst>
            </p:cNvPr>
            <p:cNvSpPr/>
            <p:nvPr/>
          </p:nvSpPr>
          <p:spPr>
            <a:xfrm>
              <a:off x="5653382" y="4910363"/>
              <a:ext cx="1671484" cy="298491"/>
            </a:xfrm>
            <a:prstGeom prst="rect">
              <a:avLst/>
            </a:prstGeom>
            <a:solidFill>
              <a:srgbClr val="FFE3D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D0B9CA8-167B-4907-9B19-7C0174703183}"/>
              </a:ext>
            </a:extLst>
          </p:cNvPr>
          <p:cNvGrpSpPr/>
          <p:nvPr/>
        </p:nvGrpSpPr>
        <p:grpSpPr>
          <a:xfrm>
            <a:off x="5352160" y="2824277"/>
            <a:ext cx="1479915" cy="2324135"/>
            <a:chOff x="5352160" y="2833802"/>
            <a:chExt cx="1479915" cy="23241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D572C1-7BD7-4CC7-AD6D-5CB0022BF799}"/>
                </a:ext>
              </a:extLst>
            </p:cNvPr>
            <p:cNvGrpSpPr/>
            <p:nvPr/>
          </p:nvGrpSpPr>
          <p:grpSpPr>
            <a:xfrm>
              <a:off x="5352160" y="2833802"/>
              <a:ext cx="1479915" cy="2324135"/>
              <a:chOff x="5346550" y="3052877"/>
              <a:chExt cx="1479915" cy="2324135"/>
            </a:xfrm>
            <a:solidFill>
              <a:srgbClr val="002060">
                <a:alpha val="50000"/>
              </a:srgbClr>
            </a:solidFill>
          </p:grpSpPr>
          <p:sp>
            <p:nvSpPr>
              <p:cNvPr id="54" name="Oval 7">
                <a:extLst>
                  <a:ext uri="{FF2B5EF4-FFF2-40B4-BE49-F238E27FC236}">
                    <a16:creationId xmlns:a16="http://schemas.microsoft.com/office/drawing/2014/main" id="{3C865ADF-4950-4132-A945-5BC0DB9C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350" y="5125012"/>
                <a:ext cx="252000" cy="252000"/>
              </a:xfrm>
              <a:prstGeom prst="ellipse">
                <a:avLst/>
              </a:prstGeom>
              <a:solidFill>
                <a:srgbClr val="3B5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6AC85B-7C5B-44A8-90B8-5B5F945E442B}"/>
                  </a:ext>
                </a:extLst>
              </p:cNvPr>
              <p:cNvGrpSpPr/>
              <p:nvPr/>
            </p:nvGrpSpPr>
            <p:grpSpPr>
              <a:xfrm>
                <a:off x="5346550" y="3052877"/>
                <a:ext cx="1479915" cy="1506385"/>
                <a:chOff x="515625" y="3240066"/>
                <a:chExt cx="1479915" cy="1506385"/>
              </a:xfrm>
              <a:grpFill/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DCA8F29D-B7D6-471D-906A-9CE9DA946627}"/>
                    </a:ext>
                  </a:extLst>
                </p:cNvPr>
                <p:cNvSpPr/>
                <p:nvPr/>
              </p:nvSpPr>
              <p:spPr>
                <a:xfrm rot="8100000">
                  <a:off x="515625" y="3240066"/>
                  <a:ext cx="1479915" cy="1506385"/>
                </a:xfrm>
                <a:prstGeom prst="teardrop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77BA249-CD4E-4C77-ABC5-C54820A25A2D}"/>
                    </a:ext>
                  </a:extLst>
                </p:cNvPr>
                <p:cNvSpPr/>
                <p:nvPr/>
              </p:nvSpPr>
              <p:spPr>
                <a:xfrm>
                  <a:off x="661501" y="3410927"/>
                  <a:ext cx="1188000" cy="118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60CD8752-3A00-48D0-A82C-4F5A813B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612" y="3248027"/>
              <a:ext cx="704847" cy="70484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7F15B1-8E5E-4C30-BF2A-DBCB8917279D}"/>
              </a:ext>
            </a:extLst>
          </p:cNvPr>
          <p:cNvGrpSpPr/>
          <p:nvPr/>
        </p:nvGrpSpPr>
        <p:grpSpPr>
          <a:xfrm>
            <a:off x="970588" y="2852852"/>
            <a:ext cx="1479915" cy="2289273"/>
            <a:chOff x="970588" y="2852852"/>
            <a:chExt cx="1479915" cy="228927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4120FA7-F184-4294-AB1E-0934BF2D16CE}"/>
                </a:ext>
              </a:extLst>
            </p:cNvPr>
            <p:cNvGrpSpPr/>
            <p:nvPr/>
          </p:nvGrpSpPr>
          <p:grpSpPr>
            <a:xfrm>
              <a:off x="970588" y="2852852"/>
              <a:ext cx="1479915" cy="2289273"/>
              <a:chOff x="970588" y="2852852"/>
              <a:chExt cx="1479915" cy="228927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43E608-9011-4246-96B4-8A5880B677DB}"/>
                  </a:ext>
                </a:extLst>
              </p:cNvPr>
              <p:cNvGrpSpPr/>
              <p:nvPr/>
            </p:nvGrpSpPr>
            <p:grpSpPr>
              <a:xfrm>
                <a:off x="970588" y="2852852"/>
                <a:ext cx="1479915" cy="2289273"/>
                <a:chOff x="572650" y="3071927"/>
                <a:chExt cx="1479915" cy="2289273"/>
              </a:xfrm>
              <a:solidFill>
                <a:srgbClr val="FFD277">
                  <a:alpha val="50000"/>
                </a:srgbClr>
              </a:solidFill>
            </p:grpSpPr>
            <p:sp>
              <p:nvSpPr>
                <p:cNvPr id="4" name="Oval 7">
                  <a:extLst>
                    <a:ext uri="{FF2B5EF4-FFF2-40B4-BE49-F238E27FC236}">
                      <a16:creationId xmlns:a16="http://schemas.microsoft.com/office/drawing/2014/main" id="{71C1CB76-4CFC-4DCD-8CA3-5080D686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6608" y="5109200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D464D60-CE8E-4C5C-9D72-1B380C05E8E9}"/>
                    </a:ext>
                  </a:extLst>
                </p:cNvPr>
                <p:cNvGrpSpPr/>
                <p:nvPr/>
              </p:nvGrpSpPr>
              <p:grpSpPr>
                <a:xfrm>
                  <a:off x="572650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8" name="눈물 방울 7">
                    <a:extLst>
                      <a:ext uri="{FF2B5EF4-FFF2-40B4-BE49-F238E27FC236}">
                        <a16:creationId xmlns:a16="http://schemas.microsoft.com/office/drawing/2014/main" id="{F6631AFD-0475-47B7-9B8C-DDBFF84EAB9E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CFEFC7E8-17BA-4DBD-B112-D1163C704C42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7D72BEBB-BEF3-424F-8162-039932D2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59" y="3298702"/>
                <a:ext cx="723690" cy="723690"/>
              </a:xfrm>
              <a:prstGeom prst="rect">
                <a:avLst/>
              </a:prstGeom>
            </p:spPr>
          </p:pic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039F916-D91B-446A-88B8-BC6662C0472C}"/>
                </a:ext>
              </a:extLst>
            </p:cNvPr>
            <p:cNvSpPr/>
            <p:nvPr/>
          </p:nvSpPr>
          <p:spPr>
            <a:xfrm>
              <a:off x="1170820" y="3067998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74654A-E86D-4C9F-A651-2311C84439E1}"/>
              </a:ext>
            </a:extLst>
          </p:cNvPr>
          <p:cNvGrpSpPr/>
          <p:nvPr/>
        </p:nvGrpSpPr>
        <p:grpSpPr>
          <a:xfrm>
            <a:off x="3152622" y="2850385"/>
            <a:ext cx="1479915" cy="2283497"/>
            <a:chOff x="3152622" y="2850385"/>
            <a:chExt cx="1479915" cy="228349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36DAE50-3717-4C40-BB9E-5CE72413519C}"/>
                </a:ext>
              </a:extLst>
            </p:cNvPr>
            <p:cNvGrpSpPr/>
            <p:nvPr/>
          </p:nvGrpSpPr>
          <p:grpSpPr>
            <a:xfrm>
              <a:off x="3152622" y="2850385"/>
              <a:ext cx="1479915" cy="2283497"/>
              <a:chOff x="3152622" y="2850385"/>
              <a:chExt cx="1479915" cy="2283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DC27958-5B3C-45C3-9AF9-6FE28A748455}"/>
                  </a:ext>
                </a:extLst>
              </p:cNvPr>
              <p:cNvGrpSpPr/>
              <p:nvPr/>
            </p:nvGrpSpPr>
            <p:grpSpPr>
              <a:xfrm>
                <a:off x="3152622" y="2850385"/>
                <a:ext cx="1479915" cy="2283497"/>
                <a:chOff x="2973949" y="3071927"/>
                <a:chExt cx="1479915" cy="2283497"/>
              </a:xfrm>
              <a:solidFill>
                <a:srgbClr val="002060">
                  <a:alpha val="30000"/>
                </a:srgbClr>
              </a:solidFill>
            </p:grpSpPr>
            <p:sp>
              <p:nvSpPr>
                <p:cNvPr id="42" name="Oval 7">
                  <a:extLst>
                    <a:ext uri="{FF2B5EF4-FFF2-40B4-BE49-F238E27FC236}">
                      <a16:creationId xmlns:a16="http://schemas.microsoft.com/office/drawing/2014/main" id="{A2940CD1-4CCA-427F-AD87-8708A40B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413" y="5103424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8FF3475-7BA5-4D7D-A9D7-57D871DC1374}"/>
                    </a:ext>
                  </a:extLst>
                </p:cNvPr>
                <p:cNvGrpSpPr/>
                <p:nvPr/>
              </p:nvGrpSpPr>
              <p:grpSpPr>
                <a:xfrm>
                  <a:off x="2973949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4" name="눈물 방울 43">
                    <a:extLst>
                      <a:ext uri="{FF2B5EF4-FFF2-40B4-BE49-F238E27FC236}">
                        <a16:creationId xmlns:a16="http://schemas.microsoft.com/office/drawing/2014/main" id="{5CD2F609-8190-4692-B25F-DBA3864B276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03B6DC1-9024-4ACD-80C1-F70B947CBCF3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CE45921-8562-4BCB-8E1D-29C5D681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534725" y="3286127"/>
                <a:ext cx="690562" cy="636779"/>
              </a:xfrm>
              <a:prstGeom prst="rect">
                <a:avLst/>
              </a:prstGeom>
            </p:spPr>
          </p:pic>
        </p:grp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820EEE5-7228-42FE-9A95-DA67AF996499}"/>
                </a:ext>
              </a:extLst>
            </p:cNvPr>
            <p:cNvSpPr/>
            <p:nvPr/>
          </p:nvSpPr>
          <p:spPr>
            <a:xfrm>
              <a:off x="3340006" y="3059693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69FD0CE-0868-455D-877A-0A988CB2566E}"/>
              </a:ext>
            </a:extLst>
          </p:cNvPr>
          <p:cNvGrpSpPr/>
          <p:nvPr/>
        </p:nvGrpSpPr>
        <p:grpSpPr>
          <a:xfrm>
            <a:off x="7542946" y="2846501"/>
            <a:ext cx="1479915" cy="2314046"/>
            <a:chOff x="7542946" y="2846501"/>
            <a:chExt cx="1479915" cy="231404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1D2D40C-53BA-47E6-AB9F-9DBC38C5F081}"/>
                </a:ext>
              </a:extLst>
            </p:cNvPr>
            <p:cNvGrpSpPr/>
            <p:nvPr/>
          </p:nvGrpSpPr>
          <p:grpSpPr>
            <a:xfrm>
              <a:off x="7542946" y="2846501"/>
              <a:ext cx="1479915" cy="2314046"/>
              <a:chOff x="7542946" y="2846501"/>
              <a:chExt cx="1479915" cy="231404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6E2FCEE-71DD-47FA-9FC7-B6A543825701}"/>
                  </a:ext>
                </a:extLst>
              </p:cNvPr>
              <p:cNvGrpSpPr/>
              <p:nvPr/>
            </p:nvGrpSpPr>
            <p:grpSpPr>
              <a:xfrm>
                <a:off x="7542946" y="2846501"/>
                <a:ext cx="1479915" cy="2314046"/>
                <a:chOff x="7768094" y="3090977"/>
                <a:chExt cx="1479915" cy="2314046"/>
              </a:xfrm>
              <a:solidFill>
                <a:srgbClr val="002060">
                  <a:alpha val="90000"/>
                </a:srgbClr>
              </a:solidFill>
            </p:grpSpPr>
            <p:sp>
              <p:nvSpPr>
                <p:cNvPr id="50" name="Oval 7">
                  <a:extLst>
                    <a:ext uri="{FF2B5EF4-FFF2-40B4-BE49-F238E27FC236}">
                      <a16:creationId xmlns:a16="http://schemas.microsoft.com/office/drawing/2014/main" id="{CEFE459A-9DC9-4259-BEAC-E7BAF43F1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7622" y="5153023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8C9C42A-C8AC-4161-944E-4FAEB8BDECF9}"/>
                    </a:ext>
                  </a:extLst>
                </p:cNvPr>
                <p:cNvGrpSpPr/>
                <p:nvPr/>
              </p:nvGrpSpPr>
              <p:grpSpPr>
                <a:xfrm>
                  <a:off x="7768094" y="3090977"/>
                  <a:ext cx="1479915" cy="1506385"/>
                  <a:chOff x="515625" y="3278166"/>
                  <a:chExt cx="1479915" cy="1506385"/>
                </a:xfrm>
                <a:grpFill/>
              </p:grpSpPr>
              <p:sp>
                <p:nvSpPr>
                  <p:cNvPr id="52" name="눈물 방울 51">
                    <a:extLst>
                      <a:ext uri="{FF2B5EF4-FFF2-40B4-BE49-F238E27FC236}">
                        <a16:creationId xmlns:a16="http://schemas.microsoft.com/office/drawing/2014/main" id="{49A6276D-A414-48B3-B70E-65D75150DF8D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78166"/>
                    <a:ext cx="1479915" cy="1506385"/>
                  </a:xfrm>
                  <a:prstGeom prst="teardrop">
                    <a:avLst/>
                  </a:prstGeom>
                  <a:solidFill>
                    <a:srgbClr val="193670">
                      <a:alpha val="8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40980611-A1BB-40F9-B724-A55AEB8A4A54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9977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6DF078D6-80C5-493F-B48E-9A093FF83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2757" y="3192296"/>
                <a:ext cx="830095" cy="830095"/>
              </a:xfrm>
              <a:prstGeom prst="rect">
                <a:avLst/>
              </a:prstGeom>
            </p:spPr>
          </p:pic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9B9101D-F632-49D0-A151-BBB2C0416F6E}"/>
                </a:ext>
              </a:extLst>
            </p:cNvPr>
            <p:cNvSpPr/>
            <p:nvPr/>
          </p:nvSpPr>
          <p:spPr>
            <a:xfrm>
              <a:off x="7681829" y="3067998"/>
              <a:ext cx="1080000" cy="108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4354CD-40E7-465F-ACA3-E51ADEBC8335}"/>
              </a:ext>
            </a:extLst>
          </p:cNvPr>
          <p:cNvGrpSpPr/>
          <p:nvPr/>
        </p:nvGrpSpPr>
        <p:grpSpPr>
          <a:xfrm>
            <a:off x="9733733" y="2852852"/>
            <a:ext cx="1479915" cy="2296616"/>
            <a:chOff x="9733733" y="2852852"/>
            <a:chExt cx="1479915" cy="22966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A722CDC-D0D1-4648-A033-4D7FB73BE4BD}"/>
                </a:ext>
              </a:extLst>
            </p:cNvPr>
            <p:cNvGrpSpPr/>
            <p:nvPr/>
          </p:nvGrpSpPr>
          <p:grpSpPr>
            <a:xfrm>
              <a:off x="9733733" y="2852852"/>
              <a:ext cx="1479915" cy="2296616"/>
              <a:chOff x="9733733" y="2852852"/>
              <a:chExt cx="1479915" cy="22966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AF7D6A4-6897-4B87-ADE1-25BA4CEDD9B7}"/>
                  </a:ext>
                </a:extLst>
              </p:cNvPr>
              <p:cNvGrpSpPr/>
              <p:nvPr/>
            </p:nvGrpSpPr>
            <p:grpSpPr>
              <a:xfrm>
                <a:off x="9733733" y="2852852"/>
                <a:ext cx="1479915" cy="2296616"/>
                <a:chOff x="10140133" y="3071927"/>
                <a:chExt cx="1479915" cy="2296616"/>
              </a:xfrm>
              <a:solidFill>
                <a:schemeClr val="bg1">
                  <a:lumMod val="75000"/>
                  <a:alpha val="60000"/>
                </a:schemeClr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030CE729-4857-4757-B844-A40F192C8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71025" y="511654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76C09A-187B-4F2E-A183-A8ADF1A7B437}"/>
                    </a:ext>
                  </a:extLst>
                </p:cNvPr>
                <p:cNvGrpSpPr/>
                <p:nvPr/>
              </p:nvGrpSpPr>
              <p:grpSpPr>
                <a:xfrm>
                  <a:off x="10140133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8" name="눈물 방울 47">
                    <a:extLst>
                      <a:ext uri="{FF2B5EF4-FFF2-40B4-BE49-F238E27FC236}">
                        <a16:creationId xmlns:a16="http://schemas.microsoft.com/office/drawing/2014/main" id="{9606AD26-6463-4F39-AE47-C010F07FB18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FD4F2EC-88C1-4F4D-9EF0-D8F53CE0263F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B273998-799F-4611-9199-C1D310B7D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43460">
                <a:off x="10084994" y="3198379"/>
                <a:ext cx="777230" cy="777230"/>
              </a:xfrm>
              <a:prstGeom prst="rect">
                <a:avLst/>
              </a:prstGeom>
            </p:spPr>
          </p:pic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20994D2-A5D0-4C2D-A9F3-3B39CAD0B138}"/>
                </a:ext>
              </a:extLst>
            </p:cNvPr>
            <p:cNvSpPr/>
            <p:nvPr/>
          </p:nvSpPr>
          <p:spPr>
            <a:xfrm>
              <a:off x="9984613" y="3056568"/>
              <a:ext cx="1080000" cy="108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0865B2-589B-406B-AC2A-5E27A1344CE4}"/>
              </a:ext>
            </a:extLst>
          </p:cNvPr>
          <p:cNvGrpSpPr/>
          <p:nvPr/>
        </p:nvGrpSpPr>
        <p:grpSpPr>
          <a:xfrm>
            <a:off x="556063" y="2337302"/>
            <a:ext cx="8742178" cy="4318475"/>
            <a:chOff x="556063" y="2337302"/>
            <a:chExt cx="8742178" cy="431847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FD4B7E9-2D2D-4978-8758-BDD401BBBFD7}"/>
                </a:ext>
              </a:extLst>
            </p:cNvPr>
            <p:cNvSpPr/>
            <p:nvPr/>
          </p:nvSpPr>
          <p:spPr>
            <a:xfrm>
              <a:off x="556063" y="2337302"/>
              <a:ext cx="8742178" cy="24493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C152587-A0EF-417E-8A09-929B99D7E5A5}"/>
                </a:ext>
              </a:extLst>
            </p:cNvPr>
            <p:cNvSpPr/>
            <p:nvPr/>
          </p:nvSpPr>
          <p:spPr>
            <a:xfrm>
              <a:off x="556063" y="5204840"/>
              <a:ext cx="8598570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204FCB9-819D-472F-ADF5-BF5F53FA679E}"/>
                </a:ext>
              </a:extLst>
            </p:cNvPr>
            <p:cNvSpPr/>
            <p:nvPr/>
          </p:nvSpPr>
          <p:spPr>
            <a:xfrm>
              <a:off x="1561549" y="4865541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5A63C67-045B-4555-82D6-091C921C844D}"/>
                </a:ext>
              </a:extLst>
            </p:cNvPr>
            <p:cNvSpPr/>
            <p:nvPr/>
          </p:nvSpPr>
          <p:spPr>
            <a:xfrm>
              <a:off x="3754479" y="4880895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3145D80-FEE7-4A9B-B417-2A6A73C04259}"/>
                </a:ext>
              </a:extLst>
            </p:cNvPr>
            <p:cNvSpPr/>
            <p:nvPr/>
          </p:nvSpPr>
          <p:spPr>
            <a:xfrm>
              <a:off x="5940517" y="4880964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93432E8-DD17-4920-B973-FA481323FDC3}"/>
                </a:ext>
              </a:extLst>
            </p:cNvPr>
            <p:cNvSpPr/>
            <p:nvPr/>
          </p:nvSpPr>
          <p:spPr>
            <a:xfrm>
              <a:off x="8151364" y="4890882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50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1C0680-1EDA-4CF7-9887-B92E4FC7490F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요약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DD7A84-BDAC-4020-9F6C-4CD68EFD3FB5}"/>
              </a:ext>
            </a:extLst>
          </p:cNvPr>
          <p:cNvGrpSpPr/>
          <p:nvPr/>
        </p:nvGrpSpPr>
        <p:grpSpPr>
          <a:xfrm>
            <a:off x="1324547" y="1591052"/>
            <a:ext cx="5293189" cy="3538826"/>
            <a:chOff x="1143534" y="2140028"/>
            <a:chExt cx="5293189" cy="35388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033544-D104-D1EA-4E32-282B9C1360B1}"/>
                </a:ext>
              </a:extLst>
            </p:cNvPr>
            <p:cNvSpPr txBox="1"/>
            <p:nvPr/>
          </p:nvSpPr>
          <p:spPr>
            <a:xfrm>
              <a:off x="1143534" y="2709130"/>
              <a:ext cx="5293189" cy="296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부실기업 정의로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Pretendard ExtraBold" panose="02000903000000020004" pitchFamily="50" charset="-127"/>
                </a:rPr>
                <a:t>한계기업 설정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Pretendard ExtraBold" panose="020009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경기국면 별 데이터셋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Pretendard ExtraLight" panose="02000303000000020004" pitchFamily="50" charset="-127"/>
                </a:rPr>
                <a:t>구축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3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가지의 데이터 스케일링 방법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Pretendard ExtraLight" panose="02000303000000020004" pitchFamily="50" charset="-127"/>
                </a:rPr>
                <a:t>적용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데이터 불균형 해소를 위해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여러 샘플링 기법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 적용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샘플링 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1:1, 1:2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등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비율 조절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스태킹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 앙상블 포함 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9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개의 </a:t>
              </a:r>
              <a:r>
                <a:rPr lang="ko-KR" altLang="en-US" sz="1400" spc="-3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머신러닝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시도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경기 국면에 따른 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OTF ExtraBold" panose="020B0600000101010101" pitchFamily="34" charset="-127"/>
                  <a:cs typeface="Pretendard ExtraLight" panose="02000303000000020004" pitchFamily="50" charset="-127"/>
                </a:rPr>
                <a:t>F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Pretendard ExtraLight" panose="02000303000000020004" pitchFamily="50" charset="-127"/>
                </a:rPr>
                <a:t>eature Selection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Pretendard ExtraLight" panose="02000303000000020004" pitchFamily="50" charset="-127"/>
                </a:rPr>
                <a:t>에 유의미한 차이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존재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Pretendard ExtraLight" panose="020003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대체적으로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해당 국면 모델이 그 국면을 잘 예측 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(F1 score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 기준</a:t>
              </a:r>
              <a:r>
                <a:rPr lang="en-US" altLang="ko-KR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Light" panose="02000303000000020004" pitchFamily="50" charset="-127"/>
                </a:rPr>
                <a:t>국면 기준과 </a:t>
              </a:r>
              <a:r>
                <a:rPr lang="ko-KR" altLang="en-US" sz="1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  <a:cs typeface="Pretendard ExtraLight" panose="02000303000000020004" pitchFamily="50" charset="-127"/>
                </a:rPr>
                <a:t>반대로 다른 국면을 잘 예측하는 결과 발견</a:t>
              </a:r>
              <a:endParaRPr lang="en-US" altLang="ko-KR" sz="1400" spc="-3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298846B-BC2F-A1A7-4BEB-8945D0EA8D0B}"/>
                </a:ext>
              </a:extLst>
            </p:cNvPr>
            <p:cNvCxnSpPr>
              <a:cxnSpLocks/>
            </p:cNvCxnSpPr>
            <p:nvPr/>
          </p:nvCxnSpPr>
          <p:spPr>
            <a:xfrm>
              <a:off x="1205854" y="2609378"/>
              <a:ext cx="622653" cy="0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425015-2DA4-0606-F0DC-945A1648BCFB}"/>
                </a:ext>
              </a:extLst>
            </p:cNvPr>
            <p:cNvSpPr txBox="1"/>
            <p:nvPr/>
          </p:nvSpPr>
          <p:spPr>
            <a:xfrm>
              <a:off x="1143535" y="2140028"/>
              <a:ext cx="162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73E64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Pretendard ExtraBold" panose="02000903000000020004" pitchFamily="50" charset="-127"/>
                </a:rPr>
                <a:t>프로젝트 요약</a:t>
              </a:r>
              <a:endParaRPr lang="en-US" altLang="ko-KR" sz="105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E6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07804E-EFE7-4980-BC7B-CADFBDA6A0BE}"/>
              </a:ext>
            </a:extLst>
          </p:cNvPr>
          <p:cNvGrpSpPr/>
          <p:nvPr/>
        </p:nvGrpSpPr>
        <p:grpSpPr>
          <a:xfrm>
            <a:off x="6726767" y="1907799"/>
            <a:ext cx="3776351" cy="3319834"/>
            <a:chOff x="6726767" y="1907799"/>
            <a:chExt cx="3776351" cy="331983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9B6269-DE20-4B88-A121-D5FB92145044}"/>
                </a:ext>
              </a:extLst>
            </p:cNvPr>
            <p:cNvGrpSpPr/>
            <p:nvPr/>
          </p:nvGrpSpPr>
          <p:grpSpPr>
            <a:xfrm>
              <a:off x="7741206" y="1907799"/>
              <a:ext cx="1793060" cy="1282157"/>
              <a:chOff x="7741206" y="1907799"/>
              <a:chExt cx="1793060" cy="1282157"/>
            </a:xfrm>
          </p:grpSpPr>
          <p:sp>
            <p:nvSpPr>
              <p:cNvPr id="2" name="모서리가 둥근 직사각형 3">
                <a:extLst>
                  <a:ext uri="{FF2B5EF4-FFF2-40B4-BE49-F238E27FC236}">
                    <a16:creationId xmlns:a16="http://schemas.microsoft.com/office/drawing/2014/main" id="{8E2FFED8-08A4-0361-A118-E4E1B3AB3445}"/>
                  </a:ext>
                </a:extLst>
              </p:cNvPr>
              <p:cNvSpPr/>
              <p:nvPr/>
            </p:nvSpPr>
            <p:spPr>
              <a:xfrm rot="2700000">
                <a:off x="7998421" y="1907799"/>
                <a:ext cx="1282157" cy="1282157"/>
              </a:xfrm>
              <a:prstGeom prst="roundRect">
                <a:avLst>
                  <a:gd name="adj" fmla="val 5018"/>
                </a:avLst>
              </a:prstGeom>
              <a:solidFill>
                <a:srgbClr val="045497"/>
              </a:solidFill>
              <a:ln w="38100">
                <a:solidFill>
                  <a:srgbClr val="04549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146B3E-F44A-926B-1C84-45719C0C6C22}"/>
                  </a:ext>
                </a:extLst>
              </p:cNvPr>
              <p:cNvSpPr txBox="1"/>
              <p:nvPr/>
            </p:nvSpPr>
            <p:spPr>
              <a:xfrm>
                <a:off x="7741206" y="2417128"/>
                <a:ext cx="17930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# </a:t>
                </a:r>
                <a:r>
                  <a:rPr lang="ko-KR" altLang="en-US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경기국면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1D4BA7-E851-4A65-AC17-214FAE8247B5}"/>
                </a:ext>
              </a:extLst>
            </p:cNvPr>
            <p:cNvGrpSpPr/>
            <p:nvPr/>
          </p:nvGrpSpPr>
          <p:grpSpPr>
            <a:xfrm>
              <a:off x="6726767" y="2917416"/>
              <a:ext cx="1680561" cy="1282157"/>
              <a:chOff x="6726767" y="2917416"/>
              <a:chExt cx="1680561" cy="1282157"/>
            </a:xfrm>
          </p:grpSpPr>
          <p:sp>
            <p:nvSpPr>
              <p:cNvPr id="7" name="모서리가 둥근 직사각형 15">
                <a:extLst>
                  <a:ext uri="{FF2B5EF4-FFF2-40B4-BE49-F238E27FC236}">
                    <a16:creationId xmlns:a16="http://schemas.microsoft.com/office/drawing/2014/main" id="{F8F835F3-111C-E26A-9A03-85B26ADF9A72}"/>
                  </a:ext>
                </a:extLst>
              </p:cNvPr>
              <p:cNvSpPr/>
              <p:nvPr/>
            </p:nvSpPr>
            <p:spPr>
              <a:xfrm rot="2700000">
                <a:off x="6961649" y="2917416"/>
                <a:ext cx="1282157" cy="1282157"/>
              </a:xfrm>
              <a:prstGeom prst="roundRect">
                <a:avLst>
                  <a:gd name="adj" fmla="val 6041"/>
                </a:avLst>
              </a:prstGeom>
              <a:solidFill>
                <a:schemeClr val="bg1"/>
              </a:solidFill>
              <a:ln w="38100">
                <a:solidFill>
                  <a:srgbClr val="04549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835B9D-85B0-4FD9-5449-FF0CA58F398C}"/>
                  </a:ext>
                </a:extLst>
              </p:cNvPr>
              <p:cNvSpPr txBox="1"/>
              <p:nvPr/>
            </p:nvSpPr>
            <p:spPr>
              <a:xfrm>
                <a:off x="6726767" y="3409069"/>
                <a:ext cx="16805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# </a:t>
                </a:r>
                <a:r>
                  <a:rPr lang="ko-KR" altLang="en-US" spc="-3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머신러닝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5400FC-41E5-4217-A0A0-58B809C7D51B}"/>
                </a:ext>
              </a:extLst>
            </p:cNvPr>
            <p:cNvGrpSpPr/>
            <p:nvPr/>
          </p:nvGrpSpPr>
          <p:grpSpPr>
            <a:xfrm>
              <a:off x="7800948" y="3945476"/>
              <a:ext cx="1672387" cy="1282157"/>
              <a:chOff x="7800948" y="3945476"/>
              <a:chExt cx="1672387" cy="1282157"/>
            </a:xfrm>
          </p:grpSpPr>
          <p:sp>
            <p:nvSpPr>
              <p:cNvPr id="5" name="모서리가 둥근 직사각형 9">
                <a:extLst>
                  <a:ext uri="{FF2B5EF4-FFF2-40B4-BE49-F238E27FC236}">
                    <a16:creationId xmlns:a16="http://schemas.microsoft.com/office/drawing/2014/main" id="{3EB827C0-4FE5-1CFA-5A52-2CA68BA38189}"/>
                  </a:ext>
                </a:extLst>
              </p:cNvPr>
              <p:cNvSpPr/>
              <p:nvPr/>
            </p:nvSpPr>
            <p:spPr>
              <a:xfrm rot="2700000">
                <a:off x="8006749" y="3945476"/>
                <a:ext cx="1282157" cy="1282157"/>
              </a:xfrm>
              <a:prstGeom prst="roundRect">
                <a:avLst>
                  <a:gd name="adj" fmla="val 5253"/>
                </a:avLst>
              </a:prstGeom>
              <a:solidFill>
                <a:schemeClr val="bg1"/>
              </a:solidFill>
              <a:ln w="38100">
                <a:solidFill>
                  <a:srgbClr val="04549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FDA300-BBCC-1A53-5D6A-E9C5223D1847}"/>
                  </a:ext>
                </a:extLst>
              </p:cNvPr>
              <p:cNvSpPr txBox="1"/>
              <p:nvPr/>
            </p:nvSpPr>
            <p:spPr>
              <a:xfrm>
                <a:off x="7800948" y="4451294"/>
                <a:ext cx="1672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# </a:t>
                </a:r>
                <a:r>
                  <a:rPr lang="ko-KR" altLang="en-US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재무비율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87A3343-48FF-496C-AA91-0A54BD8C15D7}"/>
                </a:ext>
              </a:extLst>
            </p:cNvPr>
            <p:cNvGrpSpPr/>
            <p:nvPr/>
          </p:nvGrpSpPr>
          <p:grpSpPr>
            <a:xfrm>
              <a:off x="8830731" y="2930872"/>
              <a:ext cx="1672387" cy="1282157"/>
              <a:chOff x="8830731" y="2930872"/>
              <a:chExt cx="1672387" cy="1282157"/>
            </a:xfrm>
          </p:grpSpPr>
          <p:sp>
            <p:nvSpPr>
              <p:cNvPr id="10" name="모서리가 둥근 직사각형 21">
                <a:extLst>
                  <a:ext uri="{FF2B5EF4-FFF2-40B4-BE49-F238E27FC236}">
                    <a16:creationId xmlns:a16="http://schemas.microsoft.com/office/drawing/2014/main" id="{B96D6B84-75E5-282A-BE10-1B63C62EEAAF}"/>
                  </a:ext>
                </a:extLst>
              </p:cNvPr>
              <p:cNvSpPr/>
              <p:nvPr/>
            </p:nvSpPr>
            <p:spPr>
              <a:xfrm rot="2700000">
                <a:off x="9038394" y="2930872"/>
                <a:ext cx="1282157" cy="1282157"/>
              </a:xfrm>
              <a:prstGeom prst="roundRect">
                <a:avLst>
                  <a:gd name="adj" fmla="val 4465"/>
                </a:avLst>
              </a:prstGeom>
              <a:solidFill>
                <a:schemeClr val="bg1"/>
              </a:solidFill>
              <a:ln w="38100">
                <a:solidFill>
                  <a:srgbClr val="04549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CC19C9-1EB4-261C-262E-05A9E9B96D46}"/>
                  </a:ext>
                </a:extLst>
              </p:cNvPr>
              <p:cNvSpPr txBox="1"/>
              <p:nvPr/>
            </p:nvSpPr>
            <p:spPr>
              <a:xfrm>
                <a:off x="8830731" y="3433931"/>
                <a:ext cx="16723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pc="-3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# </a:t>
                </a:r>
                <a:r>
                  <a:rPr lang="ko-KR" altLang="en-US" spc="-30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5497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ExtraBold" panose="02000903000000020004" pitchFamily="50" charset="-127"/>
                  </a:rPr>
                  <a:t>스태킹앙상블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549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642886B-C887-4ADB-34F0-335888476642}"/>
              </a:ext>
            </a:extLst>
          </p:cNvPr>
          <p:cNvGrpSpPr/>
          <p:nvPr/>
        </p:nvGrpSpPr>
        <p:grpSpPr>
          <a:xfrm>
            <a:off x="685350" y="1516722"/>
            <a:ext cx="450943" cy="481715"/>
            <a:chOff x="6120552" y="3431625"/>
            <a:chExt cx="193548" cy="193548"/>
          </a:xfrm>
        </p:grpSpPr>
        <p:sp>
          <p:nvSpPr>
            <p:cNvPr id="29" name="Oval 29">
              <a:extLst>
                <a:ext uri="{FF2B5EF4-FFF2-40B4-BE49-F238E27FC236}">
                  <a16:creationId xmlns:a16="http://schemas.microsoft.com/office/drawing/2014/main" id="{7F3C70D3-3BDA-1BEB-046D-8E5160435F91}"/>
                </a:ext>
              </a:extLst>
            </p:cNvPr>
            <p:cNvSpPr/>
            <p:nvPr/>
          </p:nvSpPr>
          <p:spPr>
            <a:xfrm rot="5400000" flipV="1">
              <a:off x="6120552" y="3431625"/>
              <a:ext cx="193548" cy="193548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AE6868D-DA63-12BA-A8A4-C20278170B14}"/>
                </a:ext>
              </a:extLst>
            </p:cNvPr>
            <p:cNvSpPr/>
            <p:nvPr/>
          </p:nvSpPr>
          <p:spPr>
            <a:xfrm>
              <a:off x="6163749" y="3492681"/>
              <a:ext cx="107155" cy="71437"/>
            </a:xfrm>
            <a:custGeom>
              <a:avLst/>
              <a:gdLst>
                <a:gd name="connsiteX0" fmla="*/ 0 w 107155"/>
                <a:gd name="connsiteY0" fmla="*/ 35719 h 71437"/>
                <a:gd name="connsiteX1" fmla="*/ 35718 w 107155"/>
                <a:gd name="connsiteY1" fmla="*/ 71437 h 71437"/>
                <a:gd name="connsiteX2" fmla="*/ 107155 w 107155"/>
                <a:gd name="connsiteY2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5" h="71437">
                  <a:moveTo>
                    <a:pt x="0" y="35719"/>
                  </a:moveTo>
                  <a:lnTo>
                    <a:pt x="35718" y="71437"/>
                  </a:lnTo>
                  <a:lnTo>
                    <a:pt x="107155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965019-AE3E-4A99-94EC-B6E8FEA9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508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054B55-AE7B-418E-9342-B3AA0BAD98D0}"/>
              </a:ext>
            </a:extLst>
          </p:cNvPr>
          <p:cNvSpPr/>
          <p:nvPr/>
        </p:nvSpPr>
        <p:spPr>
          <a:xfrm>
            <a:off x="2495549" y="351410"/>
            <a:ext cx="91154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C3825C-CF30-4EBF-A50B-5845544F7868}"/>
              </a:ext>
            </a:extLst>
          </p:cNvPr>
          <p:cNvSpPr/>
          <p:nvPr/>
        </p:nvSpPr>
        <p:spPr>
          <a:xfrm>
            <a:off x="400050" y="908140"/>
            <a:ext cx="52292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논문 및 보고서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CE3BF3-97C4-472F-BE9C-4782D94EEAB0}"/>
              </a:ext>
            </a:extLst>
          </p:cNvPr>
          <p:cNvSpPr/>
          <p:nvPr/>
        </p:nvSpPr>
        <p:spPr>
          <a:xfrm>
            <a:off x="447675" y="1374780"/>
            <a:ext cx="11201400" cy="5055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김량형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한국경영정보학회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데이터마이닝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기법을 이용한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기업부실화예측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개발과 예측성능향상에 관한 연구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김성규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한양대학교 대학원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변동을 반영한 부도 예측 모형에 관한 실증 연구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엄하늘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한국지능정보시스템학회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기업 부도위험 예측모델 검증 및 정책적 제언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권누리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한국데이터정보과학회지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거시경제 변수를 고려한 한국 기업부도 모형 구축방법 연구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주원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현대경제연구원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산업별 경기순환의 특징과 향후 전망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최요철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경제브리프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잠재 부실중소기업의 현황 및 특징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박종원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2014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한국경영학회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재무비율을 이용한 부도 예측에 대한 연구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조재혁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한국산업경영학회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부실기업 예측모형에 관한 연구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이병기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2003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한국경제연구원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신생기업의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생존요인：이론과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실증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이인권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2004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한국경제연구원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한국기업의 진입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퇴출 및 경제적 성과에 관한 연구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2022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경기종합지수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최영준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2016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BOK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경제연구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취약성 지수 개발 및 기업 부실화와의 연관성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우신욱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2015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BOK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국제경제분석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 경기 확장국면별 성장동인 비교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기업경영분석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(Financial Statement Analysis for 2018)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김명종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2009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지능정보연구 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 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기업부실 예측 데이터의 불균형 문제 해결을 위한 앙상블 학습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이희재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2014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The Korean Journal of Applied Statistics | A Comparison of Ensemble Methods Combining Resampling Techniques for Class Imbalanced Data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이지홍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LG Business Insight | 2012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국내기업 경영성과 글로벌기업보다 낙폭 컸다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송민찬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재무연구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기계학습 기반 기업 신용정보 분석을 통한 채무불이행 예측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F. Barboza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2017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Expert Systems With Applications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Machine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models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bankruptcy prediction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Salima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Smiti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Information Systems Frontiers | Bankruptcy Prediction Using Deep Learning Approach Based on Borderline SMOTE</a:t>
            </a:r>
          </a:p>
          <a:p>
            <a:pPr>
              <a:spcAft>
                <a:spcPts val="500"/>
              </a:spcAft>
            </a:pP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78EE1D-AB9C-4E34-86D5-F9750E3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34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97B25F-42FB-4385-9590-0601786FEC6F}"/>
              </a:ext>
            </a:extLst>
          </p:cNvPr>
          <p:cNvSpPr/>
          <p:nvPr/>
        </p:nvSpPr>
        <p:spPr>
          <a:xfrm>
            <a:off x="770467" y="2658533"/>
            <a:ext cx="10651066" cy="196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054B55-AE7B-418E-9342-B3AA0BAD98D0}"/>
              </a:ext>
            </a:extLst>
          </p:cNvPr>
          <p:cNvSpPr/>
          <p:nvPr/>
        </p:nvSpPr>
        <p:spPr>
          <a:xfrm>
            <a:off x="2495549" y="351410"/>
            <a:ext cx="91154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 부도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각종 정의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BCCDD2-C027-4DAD-82DF-4D8B7FED0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8" y="1148278"/>
            <a:ext cx="11166837" cy="456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법률적, 경영/경제학적 및 금융위원회의 정의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buClrTx/>
              <a:buSzTx/>
              <a:tabLst/>
            </a:pP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1.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법률적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의미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부도 : 파산</a:t>
            </a: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경영학 / 경제학적 의미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부도 :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선행연구들에서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다양하게 정의되고 있음</a:t>
            </a: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1)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광의적/포괄적 개념 : 보통의 경영방법으로는 해결할 수 없을 정도의 지급 불능 상태에 있거나 재무적 또는 경영적으로 심각한 상태 </a:t>
            </a:r>
          </a:p>
          <a:p>
            <a:pPr marL="87312" marR="0" lvl="1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2)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협의적 개념 : 법적 파산 </a:t>
            </a:r>
          </a:p>
          <a:p>
            <a:pPr marL="269875" marR="0" lvl="1" indent="-182563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선행 연구</a:t>
            </a:r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Beaver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(1966) : 지급채무 만기 시 지급하여야 할 채무에 대한 지급 불능 상태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Altman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(1698),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Ohlson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(1980),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Zmijewski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(1984) : 법률적인 의미에서 파산된 기업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Altman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(1971) : 위험보상을 고려하여 투하한 자본의 실현수익률이 유사한 투자안의 일반적인 수익률보다 심각하게 나쁜 경우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Deakins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(1972) : 파산 또는 지급불능 상태이거나 청산된 기업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Lev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(1974) : 지급불능 또는 파산으로 나타나는 재무적이거나 영업적인 어려움 </a:t>
            </a:r>
          </a:p>
          <a:p>
            <a:pPr marL="541338" marR="0" lvl="2" indent="-185738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조성표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류인규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(2007) : 최근 국내의 경제환경 및 정책의 변화를 감안하여 당좌거래정지, 영업양도, 부도유예협약 선정, 화의절차 개시 신청, 기업 개선작업(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work-out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)을 하고 있는 기업 </a:t>
            </a: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endParaRPr kumimoji="0" lang="en-US" altLang="ko-K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[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금융 위원회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]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의 정의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(신용정보업 감독규정 제 32조 제 1항 4호 참조)</a:t>
            </a: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법정 관리, 지급유예, 당좌거래정지, 청산절차의 개시, 회사정리절차 신청 및 개시, 화의 신청 및 그 결정, 부도유예협약 적용이 있는 경우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8255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D1265E-20D5-4733-87D2-DC7E4B96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6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054B55-AE7B-418E-9342-B3AA0BAD98D0}"/>
              </a:ext>
            </a:extLst>
          </p:cNvPr>
          <p:cNvSpPr/>
          <p:nvPr/>
        </p:nvSpPr>
        <p:spPr>
          <a:xfrm>
            <a:off x="2495549" y="351410"/>
            <a:ext cx="91154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 순환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5202AE-4F6E-409B-AC67-CBF129312A76}"/>
              </a:ext>
            </a:extLst>
          </p:cNvPr>
          <p:cNvSpPr/>
          <p:nvPr/>
        </p:nvSpPr>
        <p:spPr>
          <a:xfrm>
            <a:off x="711471" y="1386142"/>
            <a:ext cx="10899504" cy="86690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총체적 경제활동이 경제의 장기 성장추세를 중심으로 상승과 하강을 반복하며 성장하는 현상을 의미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spcAft>
                <a:spcPts val="500"/>
              </a:spcAft>
            </a:pPr>
            <a:r>
              <a:rPr lang="ko-KR" altLang="en-US" sz="14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경기순환의 국면을 구분하는 방법</a:t>
            </a:r>
            <a:endParaRPr lang="en-US" altLang="ko-KR" sz="1400" u="sng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spcAft>
                <a:spcPts val="500"/>
              </a:spcAft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①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이분법   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 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사분법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5C7823-8851-40C0-8CD6-024FC69E0DA7}"/>
              </a:ext>
            </a:extLst>
          </p:cNvPr>
          <p:cNvGrpSpPr/>
          <p:nvPr/>
        </p:nvGrpSpPr>
        <p:grpSpPr>
          <a:xfrm>
            <a:off x="711471" y="2573867"/>
            <a:ext cx="5589267" cy="3564466"/>
            <a:chOff x="6991893" y="4080253"/>
            <a:chExt cx="4361908" cy="23967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30A7AB-C208-4AFE-B7E3-E390643B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1893" y="4080253"/>
              <a:ext cx="4361908" cy="23967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AD068C7-C723-4A00-83F0-005C6F0A5D62}"/>
                </a:ext>
              </a:extLst>
            </p:cNvPr>
            <p:cNvSpPr/>
            <p:nvPr/>
          </p:nvSpPr>
          <p:spPr>
            <a:xfrm>
              <a:off x="8115300" y="4126144"/>
              <a:ext cx="762000" cy="283931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E913D9-9D40-4A07-A15B-357A0B7616FE}"/>
                </a:ext>
              </a:extLst>
            </p:cNvPr>
            <p:cNvSpPr/>
            <p:nvPr/>
          </p:nvSpPr>
          <p:spPr>
            <a:xfrm>
              <a:off x="9273866" y="4126144"/>
              <a:ext cx="762000" cy="283931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C127751-0021-4DF0-855C-19AED6EB153C}"/>
                </a:ext>
              </a:extLst>
            </p:cNvPr>
            <p:cNvSpPr/>
            <p:nvPr/>
          </p:nvSpPr>
          <p:spPr>
            <a:xfrm>
              <a:off x="8562975" y="6109215"/>
              <a:ext cx="838200" cy="283931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22D160-EFFC-40FC-9FBB-8DC5685BDB84}"/>
              </a:ext>
            </a:extLst>
          </p:cNvPr>
          <p:cNvGrpSpPr/>
          <p:nvPr/>
        </p:nvGrpSpPr>
        <p:grpSpPr>
          <a:xfrm>
            <a:off x="6477000" y="2413533"/>
            <a:ext cx="5286379" cy="3880952"/>
            <a:chOff x="6555163" y="3133417"/>
            <a:chExt cx="4563105" cy="329600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666172-0CED-4BC5-99C0-877AA5C5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5163" y="3133417"/>
              <a:ext cx="4508501" cy="324304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EBF43D-4233-4BF7-A8A5-8E158BCDB16E}"/>
                </a:ext>
              </a:extLst>
            </p:cNvPr>
            <p:cNvSpPr/>
            <p:nvPr/>
          </p:nvSpPr>
          <p:spPr>
            <a:xfrm>
              <a:off x="7347062" y="6183513"/>
              <a:ext cx="3771206" cy="2459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 출처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통계청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이용자용 통계정보보고서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경기종합지수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5F3B8C-5BCD-4F72-96C9-F5736C0D0117}"/>
              </a:ext>
            </a:extLst>
          </p:cNvPr>
          <p:cNvSpPr/>
          <p:nvPr/>
        </p:nvSpPr>
        <p:spPr>
          <a:xfrm>
            <a:off x="572060" y="968408"/>
            <a:ext cx="6353175" cy="40530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ko-KR" altLang="en-US" sz="1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경기 순환 </a:t>
            </a:r>
            <a:r>
              <a:rPr lang="en-US" altLang="ko-KR" sz="1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(Business cycle) </a:t>
            </a:r>
            <a:r>
              <a:rPr lang="ko-KR" altLang="en-US" sz="1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EBCC48-2C11-4AF8-9CC8-23547A32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87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054B55-AE7B-418E-9342-B3AA0BAD98D0}"/>
              </a:ext>
            </a:extLst>
          </p:cNvPr>
          <p:cNvSpPr/>
          <p:nvPr/>
        </p:nvSpPr>
        <p:spPr>
          <a:xfrm>
            <a:off x="2495549" y="351410"/>
            <a:ext cx="911542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 순환 국면 </a:t>
            </a:r>
            <a:r>
              <a:rPr lang="en-US" altLang="ko-KR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정의에 참고한 자료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DE611C-4E90-481C-B021-1114BCF0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25" y="1539642"/>
            <a:ext cx="3917890" cy="41648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CB9125-3466-4F2B-B953-4D494B8F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501" y="1440392"/>
            <a:ext cx="3805952" cy="4363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F39985-AF27-4DA6-BE53-31A1B249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00" y="1224734"/>
            <a:ext cx="3332430" cy="48563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A9194-2FFE-4071-BFB6-E33B0289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6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1C0680-1EDA-4CF7-9887-B92E4FC7490F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00D21-F643-4667-85DB-C1A2C24595A6}"/>
              </a:ext>
            </a:extLst>
          </p:cNvPr>
          <p:cNvGrpSpPr/>
          <p:nvPr/>
        </p:nvGrpSpPr>
        <p:grpSpPr>
          <a:xfrm>
            <a:off x="444379" y="3478392"/>
            <a:ext cx="6684551" cy="1394484"/>
            <a:chOff x="5079999" y="4041116"/>
            <a:chExt cx="6684551" cy="1394484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7CEB8A41-66F1-46B9-A0D3-3525C11DAF99}"/>
                </a:ext>
              </a:extLst>
            </p:cNvPr>
            <p:cNvSpPr/>
            <p:nvPr/>
          </p:nvSpPr>
          <p:spPr>
            <a:xfrm>
              <a:off x="5141671" y="4041116"/>
              <a:ext cx="6622879" cy="13944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720469-5113-4BF4-9686-12FB121C284F}"/>
                </a:ext>
              </a:extLst>
            </p:cNvPr>
            <p:cNvSpPr txBox="1"/>
            <p:nvPr/>
          </p:nvSpPr>
          <p:spPr>
            <a:xfrm>
              <a:off x="5125508" y="4086120"/>
              <a:ext cx="1293944" cy="36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7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Black" panose="02000A03000000020004" pitchFamily="50" charset="-127"/>
                </a:rPr>
                <a:t>Motivation</a:t>
              </a:r>
              <a:endParaRPr lang="en-US" altLang="ko-KR" sz="17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42" name="Straight Connector 33">
              <a:extLst>
                <a:ext uri="{FF2B5EF4-FFF2-40B4-BE49-F238E27FC236}">
                  <a16:creationId xmlns:a16="http://schemas.microsoft.com/office/drawing/2014/main" id="{FCE45584-8E28-48A6-8114-0E2DBC689868}"/>
                </a:ext>
              </a:extLst>
            </p:cNvPr>
            <p:cNvCxnSpPr>
              <a:cxnSpLocks/>
            </p:cNvCxnSpPr>
            <p:nvPr/>
          </p:nvCxnSpPr>
          <p:spPr>
            <a:xfrm>
              <a:off x="5079999" y="4051349"/>
              <a:ext cx="0" cy="1378614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0454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81FD54-5836-49ED-ADD7-AF027D552357}"/>
                </a:ext>
              </a:extLst>
            </p:cNvPr>
            <p:cNvSpPr txBox="1"/>
            <p:nvPr/>
          </p:nvSpPr>
          <p:spPr>
            <a:xfrm>
              <a:off x="5136513" y="4486249"/>
              <a:ext cx="5085031" cy="771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50000"/>
                </a:lnSpc>
                <a:spcAft>
                  <a:spcPts val="500"/>
                </a:spcAft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무역의존도가 높은 한국 기업시장은 경기에 민감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  <a:spcAft>
                  <a:spcPts val="500"/>
                </a:spcAft>
              </a:pPr>
              <a:r>
                <a:rPr lang="ko-KR" altLang="en-US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기업의 부실위험은 경기국면에 따라 유의미한 차이 존재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DF153F-8E06-482B-A231-31C5D06B6E1D}"/>
              </a:ext>
            </a:extLst>
          </p:cNvPr>
          <p:cNvGrpSpPr/>
          <p:nvPr/>
        </p:nvGrpSpPr>
        <p:grpSpPr>
          <a:xfrm>
            <a:off x="2602529" y="5294690"/>
            <a:ext cx="6806991" cy="457033"/>
            <a:chOff x="3208595" y="5294690"/>
            <a:chExt cx="6806991" cy="45703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16F967-618E-4402-A818-45DC5A8C8AD9}"/>
                </a:ext>
              </a:extLst>
            </p:cNvPr>
            <p:cNvSpPr txBox="1"/>
            <p:nvPr/>
          </p:nvSpPr>
          <p:spPr>
            <a:xfrm>
              <a:off x="3949026" y="5313043"/>
              <a:ext cx="606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ko-KR" altLang="en-US" sz="2000" b="1" dirty="0">
                  <a:solidFill>
                    <a:srgbClr val="002060"/>
                  </a:solidFill>
                  <a:highlight>
                    <a:srgbClr val="FFE3D8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경기 순환 국면을 반영한 </a:t>
              </a:r>
              <a:r>
                <a:rPr lang="ko-KR" altLang="en-US" sz="2000" b="1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기업 부도 예측 모형 제작 필요</a:t>
              </a:r>
              <a:endParaRPr lang="en-US" altLang="ko-KR" sz="20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FBD5242-DFDB-49D7-AA50-4D87738007E1}"/>
                </a:ext>
              </a:extLst>
            </p:cNvPr>
            <p:cNvGrpSpPr/>
            <p:nvPr/>
          </p:nvGrpSpPr>
          <p:grpSpPr>
            <a:xfrm>
              <a:off x="3208595" y="5294690"/>
              <a:ext cx="685004" cy="457033"/>
              <a:chOff x="6807763" y="5085228"/>
              <a:chExt cx="685004" cy="500927"/>
            </a:xfrm>
            <a:solidFill>
              <a:srgbClr val="C00000"/>
            </a:solidFill>
          </p:grpSpPr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2A7E4B0F-5F38-491F-B6B6-BE684684BCFE}"/>
                  </a:ext>
                </a:extLst>
              </p:cNvPr>
              <p:cNvSpPr/>
              <p:nvPr/>
            </p:nvSpPr>
            <p:spPr>
              <a:xfrm>
                <a:off x="7049192" y="5085439"/>
                <a:ext cx="443575" cy="500716"/>
              </a:xfrm>
              <a:prstGeom prst="chevron">
                <a:avLst>
                  <a:gd name="adj" fmla="val 51863"/>
                </a:avLst>
              </a:prstGeom>
              <a:solidFill>
                <a:srgbClr val="C00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EEDE9FB0-2565-4E24-A677-5B117FD0010B}"/>
                  </a:ext>
                </a:extLst>
              </p:cNvPr>
              <p:cNvSpPr/>
              <p:nvPr/>
            </p:nvSpPr>
            <p:spPr>
              <a:xfrm>
                <a:off x="6807763" y="5085228"/>
                <a:ext cx="443575" cy="500716"/>
              </a:xfrm>
              <a:prstGeom prst="chevron">
                <a:avLst>
                  <a:gd name="adj" fmla="val 51863"/>
                </a:avLst>
              </a:prstGeom>
              <a:solidFill>
                <a:srgbClr val="C0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2DE2B6-2A4E-439D-9D54-257C04E741D7}"/>
              </a:ext>
            </a:extLst>
          </p:cNvPr>
          <p:cNvGrpSpPr/>
          <p:nvPr/>
        </p:nvGrpSpPr>
        <p:grpSpPr>
          <a:xfrm>
            <a:off x="469851" y="1246331"/>
            <a:ext cx="6768829" cy="1802858"/>
            <a:chOff x="469851" y="1246331"/>
            <a:chExt cx="6768829" cy="1802858"/>
          </a:xfrm>
        </p:grpSpPr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64293936-71B9-468B-9410-51CFA515D4AE}"/>
                </a:ext>
              </a:extLst>
            </p:cNvPr>
            <p:cNvSpPr/>
            <p:nvPr/>
          </p:nvSpPr>
          <p:spPr>
            <a:xfrm>
              <a:off x="537587" y="1246331"/>
              <a:ext cx="6591345" cy="18028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9442EE-3080-4536-BF92-60CB5AE4427F}"/>
                </a:ext>
              </a:extLst>
            </p:cNvPr>
            <p:cNvGrpSpPr/>
            <p:nvPr/>
          </p:nvGrpSpPr>
          <p:grpSpPr>
            <a:xfrm>
              <a:off x="469851" y="1246331"/>
              <a:ext cx="4538184" cy="1802858"/>
              <a:chOff x="469851" y="1246331"/>
              <a:chExt cx="4538184" cy="1802858"/>
            </a:xfrm>
          </p:grpSpPr>
          <p:cxnSp>
            <p:nvCxnSpPr>
              <p:cNvPr id="37" name="Straight Connector 33">
                <a:extLst>
                  <a:ext uri="{FF2B5EF4-FFF2-40B4-BE49-F238E27FC236}">
                    <a16:creationId xmlns:a16="http://schemas.microsoft.com/office/drawing/2014/main" id="{0D95FD2C-4F0C-49A4-8FCD-F0CD53270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851" y="1246331"/>
                <a:ext cx="0" cy="180285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04549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82EDFFE-760C-43C6-BC60-066ADA61CB00}"/>
                  </a:ext>
                </a:extLst>
              </p:cNvPr>
              <p:cNvGrpSpPr/>
              <p:nvPr/>
            </p:nvGrpSpPr>
            <p:grpSpPr>
              <a:xfrm>
                <a:off x="540450" y="1330635"/>
                <a:ext cx="4467585" cy="1559566"/>
                <a:chOff x="5057772" y="1348142"/>
                <a:chExt cx="4467585" cy="155956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0EDF3D9-F265-4079-A02D-3F2E403F3F02}"/>
                    </a:ext>
                  </a:extLst>
                </p:cNvPr>
                <p:cNvSpPr txBox="1"/>
                <p:nvPr/>
              </p:nvSpPr>
              <p:spPr>
                <a:xfrm>
                  <a:off x="5057772" y="1348142"/>
                  <a:ext cx="1456489" cy="3685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atinLnBrk="0">
                    <a:lnSpc>
                      <a:spcPct val="110000"/>
                    </a:lnSpc>
                  </a:pPr>
                  <a:r>
                    <a:rPr lang="en-US" altLang="ko-KR" sz="17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Pretendard Black" panose="02000A03000000020004" pitchFamily="50" charset="-127"/>
                    </a:rPr>
                    <a:t>Background</a:t>
                  </a:r>
                  <a:endParaRPr lang="en-US" altLang="ko-KR" sz="17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B2E5D6-BC78-4F00-BC31-02853A98B972}"/>
                    </a:ext>
                  </a:extLst>
                </p:cNvPr>
                <p:cNvSpPr txBox="1"/>
                <p:nvPr/>
              </p:nvSpPr>
              <p:spPr>
                <a:xfrm>
                  <a:off x="5093993" y="1748736"/>
                  <a:ext cx="4431364" cy="1158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30000"/>
                    </a:lnSpc>
                    <a:defRPr sz="1200" spc="-5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defRPr>
                  </a:lvl1pPr>
                </a:lstStyle>
                <a:p>
                  <a:pPr>
                    <a:lnSpc>
                      <a:spcPct val="150000"/>
                    </a:lnSpc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1)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정형데이터에 기반한 연구는 기업의 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재무정보만 고려</a:t>
                  </a:r>
                  <a:endPara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2) 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 국면 별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기업의 부도역량 차이 존재</a:t>
                  </a:r>
                  <a:endPara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3) 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경기에 대한 업종 별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부도역량 차이 존재</a:t>
                  </a:r>
                  <a:endParaRPr lang="en-US" altLang="ko-KR" sz="14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E8F34AB-7FD5-488F-A955-D4E223DD29C7}"/>
                </a:ext>
              </a:extLst>
            </p:cNvPr>
            <p:cNvGrpSpPr/>
            <p:nvPr/>
          </p:nvGrpSpPr>
          <p:grpSpPr>
            <a:xfrm>
              <a:off x="4597003" y="1796098"/>
              <a:ext cx="1674871" cy="307777"/>
              <a:chOff x="4597003" y="1796098"/>
              <a:chExt cx="1674871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AD7DDD-E7CE-4947-8047-1E00E935260F}"/>
                  </a:ext>
                </a:extLst>
              </p:cNvPr>
              <p:cNvSpPr txBox="1"/>
              <p:nvPr/>
            </p:nvSpPr>
            <p:spPr>
              <a:xfrm>
                <a:off x="4936812" y="1796098"/>
                <a:ext cx="13350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500"/>
                  </a:spcAft>
                </a:pPr>
                <a:r>
                  <a:rPr lang="ko-KR" altLang="en-US" sz="1400" u="sng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적시성 문제</a:t>
                </a:r>
                <a:endParaRPr lang="en-US" altLang="ko-KR" sz="1400" u="sng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43208CF-662B-4CBF-8A82-73404B0CB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003" y="1950634"/>
                <a:ext cx="360000" cy="0"/>
              </a:xfrm>
              <a:prstGeom prst="straightConnector1">
                <a:avLst/>
              </a:prstGeom>
              <a:ln w="28575">
                <a:solidFill>
                  <a:srgbClr val="FFD27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40283D7-4049-4AC8-97EC-7E4BA9BF2E2A}"/>
                </a:ext>
              </a:extLst>
            </p:cNvPr>
            <p:cNvGrpSpPr/>
            <p:nvPr/>
          </p:nvGrpSpPr>
          <p:grpSpPr>
            <a:xfrm>
              <a:off x="4605471" y="2357527"/>
              <a:ext cx="2633209" cy="307777"/>
              <a:chOff x="4605471" y="2357527"/>
              <a:chExt cx="2633209" cy="30777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918FDE-50D6-4DBD-AC05-CF5C2E5D3CCF}"/>
                  </a:ext>
                </a:extLst>
              </p:cNvPr>
              <p:cNvSpPr txBox="1"/>
              <p:nvPr/>
            </p:nvSpPr>
            <p:spPr>
              <a:xfrm>
                <a:off x="4936812" y="2357527"/>
                <a:ext cx="23018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30000"/>
                  </a:lnSpc>
                  <a:defRPr sz="120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>
                  <a:lnSpc>
                    <a:spcPct val="100000"/>
                  </a:lnSpc>
                  <a:spcAft>
                    <a:spcPts val="500"/>
                  </a:spcAft>
                </a:pPr>
                <a:r>
                  <a:rPr lang="ko-KR" altLang="en-US" sz="1400" u="sng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기업 내</a:t>
                </a:r>
                <a:r>
                  <a:rPr lang="en-US" altLang="ko-KR" sz="1400" u="sng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sz="1400" u="sng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외적 요소 </a:t>
                </a:r>
                <a:r>
                  <a:rPr lang="ko-KR" altLang="en-US" sz="1400" u="sng" dirty="0" err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미반영</a:t>
                </a:r>
                <a:endParaRPr lang="en-US" altLang="ko-KR" sz="1400" u="sng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EC9F7816-87F2-4A44-8274-94DE0322A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5471" y="2504692"/>
                <a:ext cx="360000" cy="0"/>
              </a:xfrm>
              <a:prstGeom prst="straightConnector1">
                <a:avLst/>
              </a:prstGeom>
              <a:ln w="28575">
                <a:solidFill>
                  <a:srgbClr val="FFD27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5DCC7B-E62D-4BF3-B43F-F42CA636E64D}"/>
              </a:ext>
            </a:extLst>
          </p:cNvPr>
          <p:cNvGrpSpPr/>
          <p:nvPr/>
        </p:nvGrpSpPr>
        <p:grpSpPr>
          <a:xfrm>
            <a:off x="7498774" y="2273022"/>
            <a:ext cx="3990297" cy="1802858"/>
            <a:chOff x="7570021" y="1223214"/>
            <a:chExt cx="3990297" cy="166698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684173-E801-4AB3-9855-899C6B4C821A}"/>
                </a:ext>
              </a:extLst>
            </p:cNvPr>
            <p:cNvSpPr txBox="1"/>
            <p:nvPr/>
          </p:nvSpPr>
          <p:spPr>
            <a:xfrm>
              <a:off x="7711277" y="1414794"/>
              <a:ext cx="3719075" cy="1306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30000"/>
                </a:lnSpc>
                <a:defRPr sz="12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경기부진이 본격화된 </a:t>
              </a:r>
              <a:r>
                <a:rPr lang="en-US" altLang="ko-KR" sz="1300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2011, 2012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국내 상장기업의</a:t>
              </a:r>
              <a:endParaRPr lang="en-US" altLang="ko-KR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부채상환능력 약화</a:t>
              </a:r>
              <a:endParaRPr lang="en-US" altLang="ko-KR" sz="13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500"/>
                </a:spcAft>
              </a:pPr>
              <a:r>
                <a:rPr lang="en-US" altLang="ko-KR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2010</a:t>
              </a:r>
              <a:r>
                <a:rPr lang="ko-KR" altLang="en-US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상장기업 이자보상배율 </a:t>
              </a:r>
              <a:r>
                <a:rPr lang="en-US" altLang="ko-KR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4.1</a:t>
              </a:r>
              <a:r>
                <a:rPr lang="ko-KR" altLang="en-US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</a:t>
              </a:r>
              <a:endParaRPr lang="en-US" altLang="ko-KR" sz="1300" b="1" u="sng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altLang="ko-KR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2012</a:t>
              </a:r>
              <a:r>
                <a:rPr lang="ko-KR" altLang="en-US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상반기에는 </a:t>
              </a:r>
              <a:r>
                <a:rPr lang="en-US" altLang="ko-KR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3.0</a:t>
              </a:r>
              <a:r>
                <a:rPr lang="ko-KR" altLang="en-US" sz="1300" b="1" u="sng" dirty="0">
                  <a:solidFill>
                    <a:schemeClr val="accent5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 하락</a:t>
              </a:r>
              <a:endParaRPr lang="en-US" altLang="ko-KR" sz="1300" b="1" u="sng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lnSpc>
                  <a:spcPct val="100000"/>
                </a:lnSpc>
                <a:spcAft>
                  <a:spcPts val="500"/>
                </a:spcAft>
              </a:pP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발췌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2012,LG 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경영연구원</a:t>
              </a:r>
              <a:endParaRPr lang="en-US" altLang="ko-KR" sz="13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5652DCE-3548-401F-A394-8CA210962F59}"/>
                </a:ext>
              </a:extLst>
            </p:cNvPr>
            <p:cNvSpPr/>
            <p:nvPr/>
          </p:nvSpPr>
          <p:spPr>
            <a:xfrm>
              <a:off x="7570021" y="1223214"/>
              <a:ext cx="3990297" cy="1666987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8F7015-0FA0-4AE3-928A-7178815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59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991F77-163D-4854-B51F-759D4E861CB4}"/>
              </a:ext>
            </a:extLst>
          </p:cNvPr>
          <p:cNvCxnSpPr>
            <a:cxnSpLocks/>
          </p:cNvCxnSpPr>
          <p:nvPr/>
        </p:nvCxnSpPr>
        <p:spPr>
          <a:xfrm>
            <a:off x="8775620" y="2496635"/>
            <a:ext cx="879528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1C0680-1EDA-4CF7-9887-B92E4FC7490F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 연구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D159CE-DAE0-4AF4-9DC2-FBDAA3553650}"/>
              </a:ext>
            </a:extLst>
          </p:cNvPr>
          <p:cNvGrpSpPr/>
          <p:nvPr/>
        </p:nvGrpSpPr>
        <p:grpSpPr>
          <a:xfrm>
            <a:off x="450618" y="1413412"/>
            <a:ext cx="2691166" cy="4707990"/>
            <a:chOff x="450618" y="1176340"/>
            <a:chExt cx="2691166" cy="470799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B550D5-A8C2-49F3-826D-4A042A0AAD93}"/>
                </a:ext>
              </a:extLst>
            </p:cNvPr>
            <p:cNvSpPr/>
            <p:nvPr/>
          </p:nvSpPr>
          <p:spPr>
            <a:xfrm>
              <a:off x="450618" y="1176340"/>
              <a:ext cx="2691166" cy="470799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FDA97B-0A71-440C-9833-FB53500ABAAA}"/>
                </a:ext>
              </a:extLst>
            </p:cNvPr>
            <p:cNvSpPr txBox="1"/>
            <p:nvPr/>
          </p:nvSpPr>
          <p:spPr>
            <a:xfrm>
              <a:off x="602469" y="2980030"/>
              <a:ext cx="2261667" cy="1995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2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경기순환국면별 </a:t>
              </a:r>
              <a:endPara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각각의 데이터셋 구성</a:t>
              </a:r>
              <a:endPara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데이터 불균형 문제 해결을 위해 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오버샘플링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 기법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SMOTE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활용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단일분류기부터  앙상블 기법까지 다양한 알고리즘을 적용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0FEF6-8333-4A5F-9360-8FE1F3541979}"/>
                </a:ext>
              </a:extLst>
            </p:cNvPr>
            <p:cNvSpPr txBox="1"/>
            <p:nvPr/>
          </p:nvSpPr>
          <p:spPr>
            <a:xfrm>
              <a:off x="603392" y="1484568"/>
              <a:ext cx="2187441" cy="10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5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데이터마이닝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기법을 이용한 기업부실화 예측모델 개발과 예측 성능 향상에 관한 연구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06C7C1-223C-4E08-A8B6-4EA99CBDDE71}"/>
                </a:ext>
              </a:extLst>
            </p:cNvPr>
            <p:cNvSpPr txBox="1"/>
            <p:nvPr/>
          </p:nvSpPr>
          <p:spPr>
            <a:xfrm>
              <a:off x="602469" y="2507416"/>
              <a:ext cx="2187441" cy="25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( 2016</a:t>
              </a:r>
              <a:r>
                <a:rPr lang="ko-KR" altLang="en-US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년 </a:t>
              </a:r>
              <a:r>
                <a:rPr lang="en-US" altLang="ko-KR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김량형</a:t>
              </a:r>
              <a:r>
                <a:rPr lang="en-US" altLang="ko-KR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| </a:t>
              </a:r>
              <a:r>
                <a:rPr lang="ko-KR" altLang="en-US" sz="10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유동희</a:t>
              </a:r>
              <a:r>
                <a:rPr lang="ko-KR" altLang="en-US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김건우 </a:t>
              </a:r>
              <a:r>
                <a:rPr lang="en-US" altLang="ko-KR" sz="1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F38504-C7BB-4027-9BBB-163879271670}"/>
              </a:ext>
            </a:extLst>
          </p:cNvPr>
          <p:cNvGrpSpPr/>
          <p:nvPr/>
        </p:nvGrpSpPr>
        <p:grpSpPr>
          <a:xfrm>
            <a:off x="3139753" y="1413412"/>
            <a:ext cx="2691166" cy="4707990"/>
            <a:chOff x="3139753" y="1176340"/>
            <a:chExt cx="2691166" cy="47079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18EF963-F8DD-4A6C-987C-6BEF95D68ECD}"/>
                </a:ext>
              </a:extLst>
            </p:cNvPr>
            <p:cNvSpPr/>
            <p:nvPr/>
          </p:nvSpPr>
          <p:spPr>
            <a:xfrm>
              <a:off x="3139753" y="1176340"/>
              <a:ext cx="2691166" cy="470799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E26EC99-CC9F-4F13-8D0D-B338D2165705}"/>
                </a:ext>
              </a:extLst>
            </p:cNvPr>
            <p:cNvGrpSpPr/>
            <p:nvPr/>
          </p:nvGrpSpPr>
          <p:grpSpPr>
            <a:xfrm>
              <a:off x="3334712" y="1484568"/>
              <a:ext cx="2261667" cy="3971076"/>
              <a:chOff x="3334712" y="1484568"/>
              <a:chExt cx="2261667" cy="39710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C04A3F-9F01-4234-AC7A-309D9A67D7B1}"/>
                  </a:ext>
                </a:extLst>
              </p:cNvPr>
              <p:cNvSpPr txBox="1"/>
              <p:nvPr/>
            </p:nvSpPr>
            <p:spPr>
              <a:xfrm>
                <a:off x="3334712" y="2980030"/>
                <a:ext cx="2261667" cy="247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경기변동과 연계한 부도예측모형 연구에 </a:t>
                </a: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2</a:t>
                </a: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가지 방법 제시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1</a:t>
                </a:r>
                <a:r>
                  <a:rPr lang="en-US" altLang="ko-KR" sz="1200" spc="-50" baseline="300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st</a:t>
                </a: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.</a:t>
                </a: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 경기국면을 </a:t>
                </a: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4</a:t>
                </a: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단계로 구분하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단계별 모형  구축하여 거시환경 위험 요소를 모형에 직접 반영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2</a:t>
                </a:r>
                <a:r>
                  <a:rPr lang="en-US" altLang="ko-KR" sz="1200" spc="-50" baseline="300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nd</a:t>
                </a:r>
                <a:r>
                  <a:rPr lang="en-US" altLang="ko-KR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. </a:t>
                </a:r>
                <a:r>
                  <a:rPr lang="ko-KR" altLang="en-US" sz="12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Light" panose="02000403000000020004" pitchFamily="50" charset="-127"/>
                  </a:rPr>
                  <a:t>산업별 거시환경 위험요소 가중치를 산출하여 개별 기업의 부도확률을 조정</a:t>
                </a:r>
                <a:endPara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D949BF-C921-4FE9-8FCA-C1A36B049F44}"/>
                  </a:ext>
                </a:extLst>
              </p:cNvPr>
              <p:cNvSpPr txBox="1"/>
              <p:nvPr/>
            </p:nvSpPr>
            <p:spPr>
              <a:xfrm>
                <a:off x="3351646" y="1484568"/>
                <a:ext cx="2187441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경기 변동을 반영한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endParaRPr>
              </a:p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부도 예측 모형에 관한 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endParaRPr>
              </a:p>
              <a:p>
                <a:pPr latinLnBrk="0">
                  <a:lnSpc>
                    <a:spcPct val="110000"/>
                  </a:lnSpc>
                </a:pPr>
                <a:r>
                  <a:rPr lang="ko-KR" altLang="en-US" sz="15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실증 연구</a:t>
                </a:r>
                <a:endParaRPr lang="en-US" altLang="ko-KR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152F37-A033-4C3D-8DC2-31264F51C886}"/>
                  </a:ext>
                </a:extLst>
              </p:cNvPr>
              <p:cNvSpPr txBox="1"/>
              <p:nvPr/>
            </p:nvSpPr>
            <p:spPr>
              <a:xfrm>
                <a:off x="3351646" y="2506688"/>
                <a:ext cx="2187441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>
                  <a:lnSpc>
                    <a:spcPct val="110000"/>
                  </a:lnSpc>
                </a:pPr>
                <a:r>
                  <a:rPr lang="en-US" altLang="ko-KR" sz="9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( 2010</a:t>
                </a:r>
                <a:r>
                  <a:rPr lang="ko-KR" altLang="en-US" sz="9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년 </a:t>
                </a:r>
                <a:r>
                  <a:rPr lang="en-US" altLang="ko-KR" sz="9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| </a:t>
                </a:r>
                <a:r>
                  <a:rPr lang="ko-KR" altLang="en-US" sz="9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김성규 </a:t>
                </a:r>
                <a:r>
                  <a:rPr lang="en-US" altLang="ko-KR" sz="900" b="1" spc="-2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4A1F86-748B-4334-9A33-2D92A9E3F060}"/>
              </a:ext>
            </a:extLst>
          </p:cNvPr>
          <p:cNvGrpSpPr/>
          <p:nvPr/>
        </p:nvGrpSpPr>
        <p:grpSpPr>
          <a:xfrm>
            <a:off x="5831842" y="1413412"/>
            <a:ext cx="2691166" cy="4707990"/>
            <a:chOff x="5831842" y="1176340"/>
            <a:chExt cx="2691166" cy="47079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7C3860-266E-4329-ACED-B07525E2885C}"/>
                </a:ext>
              </a:extLst>
            </p:cNvPr>
            <p:cNvSpPr/>
            <p:nvPr/>
          </p:nvSpPr>
          <p:spPr>
            <a:xfrm>
              <a:off x="5831842" y="1176340"/>
              <a:ext cx="2691166" cy="47079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28117B-8BDB-41B7-8F36-F7F61DDD853D}"/>
                </a:ext>
              </a:extLst>
            </p:cNvPr>
            <p:cNvSpPr txBox="1"/>
            <p:nvPr/>
          </p:nvSpPr>
          <p:spPr>
            <a:xfrm>
              <a:off x="5988293" y="2980030"/>
              <a:ext cx="2261667" cy="223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Merton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 모형과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Stacking Ensemble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기법을 활용하여 부도 위험 탐지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기존 신용평가의 적시성 문제를 </a:t>
              </a: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Merton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모형으로 해결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단일 모델의 편향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en-US" altLang="ko-KR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Stacking Ensemble </a:t>
              </a:r>
              <a:r>
                <a:rPr lang="ko-KR" altLang="en-US" sz="12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Light" panose="02000403000000020004" pitchFamily="50" charset="-127"/>
                </a:rPr>
                <a:t>기법으로 해소</a:t>
              </a:r>
              <a:endPara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348A0F-37F7-47AB-A9E0-D89A6FBE354F}"/>
                </a:ext>
              </a:extLst>
            </p:cNvPr>
            <p:cNvSpPr txBox="1"/>
            <p:nvPr/>
          </p:nvSpPr>
          <p:spPr>
            <a:xfrm>
              <a:off x="6005226" y="1484568"/>
              <a:ext cx="2187441" cy="84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5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머신러닝기반</a:t>
              </a:r>
              <a:r>
                <a:rPr lang="ko-KR" altLang="en-US" sz="15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기업 부도위험 예측모델 검증 및 정책적 제언</a:t>
              </a:r>
              <a:endParaRPr lang="en-US" altLang="ko-KR" sz="15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1E89D8-8205-4EE2-907D-34941AF17BF5}"/>
                </a:ext>
              </a:extLst>
            </p:cNvPr>
            <p:cNvSpPr txBox="1"/>
            <p:nvPr/>
          </p:nvSpPr>
          <p:spPr>
            <a:xfrm>
              <a:off x="6005226" y="2510328"/>
              <a:ext cx="2187441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( 2020</a:t>
              </a:r>
              <a:r>
                <a:rPr lang="ko-KR" altLang="en-US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년 </a:t>
              </a:r>
              <a:r>
                <a:rPr lang="en-US" altLang="ko-KR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9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엄하늘</a:t>
              </a:r>
              <a:r>
                <a:rPr lang="ko-KR" altLang="en-US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김재성 </a:t>
              </a:r>
              <a:r>
                <a:rPr lang="en-US" altLang="ko-KR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900" b="1" spc="-20" dirty="0" err="1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최상옥</a:t>
              </a:r>
              <a:r>
                <a:rPr lang="ko-KR" altLang="en-US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D1CBB8-C1CE-17D6-435B-0163E38A95AC}"/>
              </a:ext>
            </a:extLst>
          </p:cNvPr>
          <p:cNvSpPr txBox="1"/>
          <p:nvPr/>
        </p:nvSpPr>
        <p:spPr>
          <a:xfrm>
            <a:off x="8775620" y="1884886"/>
            <a:ext cx="20261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la-Latn" altLang="ko-K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uæro</a:t>
            </a:r>
            <a:r>
              <a:rPr lang="en-US" altLang="ko-K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3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ExtraLight" panose="02000303000000020004" pitchFamily="50" charset="-127"/>
              </a:rPr>
              <a:t>의 목표</a:t>
            </a:r>
            <a:endParaRPr lang="en-US" altLang="ko-KR" sz="23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0" name="Freeform 66">
            <a:extLst>
              <a:ext uri="{FF2B5EF4-FFF2-40B4-BE49-F238E27FC236}">
                <a16:creationId xmlns:a16="http://schemas.microsoft.com/office/drawing/2014/main" id="{11024411-EEB3-26FF-C437-A640659B4A9B}"/>
              </a:ext>
            </a:extLst>
          </p:cNvPr>
          <p:cNvSpPr>
            <a:spLocks noEditPoints="1"/>
          </p:cNvSpPr>
          <p:nvPr/>
        </p:nvSpPr>
        <p:spPr bwMode="auto">
          <a:xfrm>
            <a:off x="8835356" y="3526261"/>
            <a:ext cx="272850" cy="273932"/>
          </a:xfrm>
          <a:custGeom>
            <a:avLst/>
            <a:gdLst>
              <a:gd name="T0" fmla="*/ 82 w 94"/>
              <a:gd name="T1" fmla="*/ 27 h 94"/>
              <a:gd name="T2" fmla="*/ 83 w 94"/>
              <a:gd name="T3" fmla="*/ 17 h 94"/>
              <a:gd name="T4" fmla="*/ 12 w 94"/>
              <a:gd name="T5" fmla="*/ 17 h 94"/>
              <a:gd name="T6" fmla="*/ 0 w 94"/>
              <a:gd name="T7" fmla="*/ 29 h 94"/>
              <a:gd name="T8" fmla="*/ 13 w 94"/>
              <a:gd name="T9" fmla="*/ 49 h 94"/>
              <a:gd name="T10" fmla="*/ 12 w 94"/>
              <a:gd name="T11" fmla="*/ 59 h 94"/>
              <a:gd name="T12" fmla="*/ 12 w 94"/>
              <a:gd name="T13" fmla="*/ 71 h 94"/>
              <a:gd name="T14" fmla="*/ 47 w 94"/>
              <a:gd name="T15" fmla="*/ 94 h 94"/>
              <a:gd name="T16" fmla="*/ 83 w 94"/>
              <a:gd name="T17" fmla="*/ 71 h 94"/>
              <a:gd name="T18" fmla="*/ 80 w 94"/>
              <a:gd name="T19" fmla="*/ 65 h 94"/>
              <a:gd name="T20" fmla="*/ 94 w 94"/>
              <a:gd name="T21" fmla="*/ 47 h 94"/>
              <a:gd name="T22" fmla="*/ 82 w 94"/>
              <a:gd name="T23" fmla="*/ 27 h 94"/>
              <a:gd name="T24" fmla="*/ 80 w 94"/>
              <a:gd name="T25" fmla="*/ 17 h 94"/>
              <a:gd name="T26" fmla="*/ 15 w 94"/>
              <a:gd name="T27" fmla="*/ 17 h 94"/>
              <a:gd name="T28" fmla="*/ 3 w 94"/>
              <a:gd name="T29" fmla="*/ 29 h 94"/>
              <a:gd name="T30" fmla="*/ 12 w 94"/>
              <a:gd name="T31" fmla="*/ 23 h 94"/>
              <a:gd name="T32" fmla="*/ 56 w 94"/>
              <a:gd name="T33" fmla="*/ 40 h 94"/>
              <a:gd name="T34" fmla="*/ 3 w 94"/>
              <a:gd name="T35" fmla="*/ 29 h 94"/>
              <a:gd name="T36" fmla="*/ 47 w 94"/>
              <a:gd name="T37" fmla="*/ 85 h 94"/>
              <a:gd name="T38" fmla="*/ 16 w 94"/>
              <a:gd name="T39" fmla="*/ 67 h 94"/>
              <a:gd name="T40" fmla="*/ 47 w 94"/>
              <a:gd name="T41" fmla="*/ 77 h 94"/>
              <a:gd name="T42" fmla="*/ 78 w 94"/>
              <a:gd name="T43" fmla="*/ 67 h 94"/>
              <a:gd name="T44" fmla="*/ 67 w 94"/>
              <a:gd name="T45" fmla="*/ 64 h 94"/>
              <a:gd name="T46" fmla="*/ 15 w 94"/>
              <a:gd name="T47" fmla="*/ 53 h 94"/>
              <a:gd name="T48" fmla="*/ 25 w 94"/>
              <a:gd name="T49" fmla="*/ 52 h 94"/>
              <a:gd name="T50" fmla="*/ 67 w 94"/>
              <a:gd name="T51" fmla="*/ 64 h 94"/>
              <a:gd name="T52" fmla="*/ 59 w 94"/>
              <a:gd name="T53" fmla="*/ 56 h 94"/>
              <a:gd name="T54" fmla="*/ 71 w 94"/>
              <a:gd name="T55" fmla="*/ 37 h 94"/>
              <a:gd name="T56" fmla="*/ 80 w 94"/>
              <a:gd name="T57" fmla="*/ 30 h 94"/>
              <a:gd name="T58" fmla="*/ 59 w 94"/>
              <a:gd name="T59" fmla="*/ 56 h 94"/>
              <a:gd name="T60" fmla="*/ 52 w 94"/>
              <a:gd name="T61" fmla="*/ 20 h 94"/>
              <a:gd name="T62" fmla="*/ 38 w 94"/>
              <a:gd name="T63" fmla="*/ 18 h 94"/>
              <a:gd name="T64" fmla="*/ 32 w 94"/>
              <a:gd name="T65" fmla="*/ 13 h 94"/>
              <a:gd name="T66" fmla="*/ 44 w 94"/>
              <a:gd name="T67" fmla="*/ 8 h 94"/>
              <a:gd name="T68" fmla="*/ 50 w 94"/>
              <a:gd name="T69" fmla="*/ 5 h 94"/>
              <a:gd name="T70" fmla="*/ 62 w 94"/>
              <a:gd name="T71" fmla="*/ 12 h 94"/>
              <a:gd name="T72" fmla="*/ 47 w 94"/>
              <a:gd name="T73" fmla="*/ 11 h 94"/>
              <a:gd name="T74" fmla="*/ 42 w 94"/>
              <a:gd name="T75" fmla="*/ 13 h 94"/>
              <a:gd name="T76" fmla="*/ 49 w 94"/>
              <a:gd name="T77" fmla="*/ 15 h 94"/>
              <a:gd name="T78" fmla="*/ 62 w 94"/>
              <a:gd name="T79" fmla="*/ 18 h 94"/>
              <a:gd name="T80" fmla="*/ 60 w 94"/>
              <a:gd name="T81" fmla="*/ 25 h 94"/>
              <a:gd name="T82" fmla="*/ 50 w 94"/>
              <a:gd name="T83" fmla="*/ 30 h 94"/>
              <a:gd name="T84" fmla="*/ 44 w 94"/>
              <a:gd name="T85" fmla="*/ 27 h 94"/>
              <a:gd name="T86" fmla="*/ 39 w 94"/>
              <a:gd name="T87" fmla="*/ 21 h 94"/>
              <a:gd name="T88" fmla="*/ 52 w 94"/>
              <a:gd name="T89" fmla="*/ 23 h 94"/>
              <a:gd name="T90" fmla="*/ 53 w 94"/>
              <a:gd name="T91" fmla="*/ 2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4">
                <a:moveTo>
                  <a:pt x="82" y="27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26"/>
                  <a:pt x="83" y="25"/>
                  <a:pt x="83" y="23"/>
                </a:cubicBezTo>
                <a:cubicBezTo>
                  <a:pt x="83" y="17"/>
                  <a:pt x="83" y="17"/>
                  <a:pt x="83" y="17"/>
                </a:cubicBezTo>
                <a:cubicBezTo>
                  <a:pt x="83" y="8"/>
                  <a:pt x="67" y="0"/>
                  <a:pt x="47" y="0"/>
                </a:cubicBezTo>
                <a:cubicBezTo>
                  <a:pt x="28" y="0"/>
                  <a:pt x="12" y="8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4" y="19"/>
                  <a:pt x="0" y="24"/>
                  <a:pt x="0" y="29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1"/>
                  <a:pt x="5" y="45"/>
                  <a:pt x="13" y="49"/>
                </a:cubicBezTo>
                <a:cubicBezTo>
                  <a:pt x="12" y="50"/>
                  <a:pt x="12" y="51"/>
                  <a:pt x="12" y="53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61"/>
                  <a:pt x="12" y="63"/>
                  <a:pt x="14" y="65"/>
                </a:cubicBezTo>
                <a:cubicBezTo>
                  <a:pt x="12" y="67"/>
                  <a:pt x="12" y="69"/>
                  <a:pt x="12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86"/>
                  <a:pt x="28" y="94"/>
                  <a:pt x="47" y="94"/>
                </a:cubicBezTo>
                <a:cubicBezTo>
                  <a:pt x="67" y="94"/>
                  <a:pt x="83" y="86"/>
                  <a:pt x="83" y="77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68"/>
                  <a:pt x="82" y="66"/>
                  <a:pt x="81" y="65"/>
                </a:cubicBezTo>
                <a:cubicBezTo>
                  <a:pt x="81" y="65"/>
                  <a:pt x="80" y="65"/>
                  <a:pt x="80" y="65"/>
                </a:cubicBezTo>
                <a:cubicBezTo>
                  <a:pt x="81" y="63"/>
                  <a:pt x="82" y="62"/>
                  <a:pt x="83" y="60"/>
                </a:cubicBezTo>
                <a:cubicBezTo>
                  <a:pt x="90" y="57"/>
                  <a:pt x="94" y="52"/>
                  <a:pt x="94" y="47"/>
                </a:cubicBezTo>
                <a:cubicBezTo>
                  <a:pt x="94" y="41"/>
                  <a:pt x="94" y="41"/>
                  <a:pt x="94" y="41"/>
                </a:cubicBezTo>
                <a:cubicBezTo>
                  <a:pt x="94" y="36"/>
                  <a:pt x="89" y="31"/>
                  <a:pt x="82" y="27"/>
                </a:cubicBezTo>
                <a:close/>
                <a:moveTo>
                  <a:pt x="47" y="3"/>
                </a:moveTo>
                <a:cubicBezTo>
                  <a:pt x="66" y="3"/>
                  <a:pt x="80" y="10"/>
                  <a:pt x="80" y="17"/>
                </a:cubicBezTo>
                <a:cubicBezTo>
                  <a:pt x="80" y="24"/>
                  <a:pt x="66" y="32"/>
                  <a:pt x="47" y="32"/>
                </a:cubicBezTo>
                <a:cubicBezTo>
                  <a:pt x="28" y="32"/>
                  <a:pt x="15" y="24"/>
                  <a:pt x="15" y="17"/>
                </a:cubicBezTo>
                <a:cubicBezTo>
                  <a:pt x="15" y="10"/>
                  <a:pt x="28" y="3"/>
                  <a:pt x="47" y="3"/>
                </a:cubicBezTo>
                <a:close/>
                <a:moveTo>
                  <a:pt x="3" y="29"/>
                </a:moveTo>
                <a:cubicBezTo>
                  <a:pt x="3" y="26"/>
                  <a:pt x="6" y="22"/>
                  <a:pt x="12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3"/>
                  <a:pt x="28" y="41"/>
                  <a:pt x="47" y="41"/>
                </a:cubicBezTo>
                <a:cubicBezTo>
                  <a:pt x="50" y="41"/>
                  <a:pt x="53" y="41"/>
                  <a:pt x="56" y="40"/>
                </a:cubicBezTo>
                <a:cubicBezTo>
                  <a:pt x="50" y="43"/>
                  <a:pt x="43" y="44"/>
                  <a:pt x="35" y="44"/>
                </a:cubicBezTo>
                <a:cubicBezTo>
                  <a:pt x="16" y="44"/>
                  <a:pt x="3" y="36"/>
                  <a:pt x="3" y="29"/>
                </a:cubicBezTo>
                <a:close/>
                <a:moveTo>
                  <a:pt x="80" y="71"/>
                </a:moveTo>
                <a:cubicBezTo>
                  <a:pt x="80" y="78"/>
                  <a:pt x="66" y="85"/>
                  <a:pt x="47" y="85"/>
                </a:cubicBezTo>
                <a:cubicBezTo>
                  <a:pt x="28" y="85"/>
                  <a:pt x="15" y="78"/>
                  <a:pt x="15" y="71"/>
                </a:cubicBezTo>
                <a:cubicBezTo>
                  <a:pt x="15" y="69"/>
                  <a:pt x="15" y="68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22" y="73"/>
                  <a:pt x="34" y="77"/>
                  <a:pt x="47" y="77"/>
                </a:cubicBezTo>
                <a:cubicBezTo>
                  <a:pt x="61" y="77"/>
                  <a:pt x="73" y="73"/>
                  <a:pt x="78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9" y="68"/>
                  <a:pt x="80" y="69"/>
                  <a:pt x="80" y="71"/>
                </a:cubicBezTo>
                <a:close/>
                <a:moveTo>
                  <a:pt x="67" y="64"/>
                </a:moveTo>
                <a:cubicBezTo>
                  <a:pt x="62" y="66"/>
                  <a:pt x="55" y="68"/>
                  <a:pt x="47" y="68"/>
                </a:cubicBezTo>
                <a:cubicBezTo>
                  <a:pt x="28" y="68"/>
                  <a:pt x="15" y="60"/>
                  <a:pt x="15" y="53"/>
                </a:cubicBezTo>
                <a:cubicBezTo>
                  <a:pt x="15" y="52"/>
                  <a:pt x="15" y="51"/>
                  <a:pt x="15" y="50"/>
                </a:cubicBezTo>
                <a:cubicBezTo>
                  <a:pt x="18" y="51"/>
                  <a:pt x="22" y="52"/>
                  <a:pt x="25" y="52"/>
                </a:cubicBezTo>
                <a:cubicBezTo>
                  <a:pt x="29" y="59"/>
                  <a:pt x="43" y="65"/>
                  <a:pt x="59" y="65"/>
                </a:cubicBezTo>
                <a:cubicBezTo>
                  <a:pt x="62" y="65"/>
                  <a:pt x="65" y="64"/>
                  <a:pt x="67" y="64"/>
                </a:cubicBezTo>
                <a:cubicBezTo>
                  <a:pt x="67" y="64"/>
                  <a:pt x="67" y="64"/>
                  <a:pt x="67" y="64"/>
                </a:cubicBezTo>
                <a:close/>
                <a:moveTo>
                  <a:pt x="59" y="56"/>
                </a:moveTo>
                <a:cubicBezTo>
                  <a:pt x="51" y="56"/>
                  <a:pt x="45" y="55"/>
                  <a:pt x="39" y="53"/>
                </a:cubicBezTo>
                <a:cubicBezTo>
                  <a:pt x="56" y="52"/>
                  <a:pt x="69" y="45"/>
                  <a:pt x="71" y="37"/>
                </a:cubicBezTo>
                <a:cubicBezTo>
                  <a:pt x="75" y="35"/>
                  <a:pt x="78" y="32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7" y="33"/>
                  <a:pt x="92" y="37"/>
                  <a:pt x="92" y="41"/>
                </a:cubicBezTo>
                <a:cubicBezTo>
                  <a:pt x="92" y="48"/>
                  <a:pt x="78" y="56"/>
                  <a:pt x="59" y="56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2" y="20"/>
                </a:cubicBezTo>
                <a:cubicBezTo>
                  <a:pt x="51" y="20"/>
                  <a:pt x="49" y="19"/>
                  <a:pt x="45" y="19"/>
                </a:cubicBezTo>
                <a:cubicBezTo>
                  <a:pt x="42" y="19"/>
                  <a:pt x="40" y="18"/>
                  <a:pt x="38" y="18"/>
                </a:cubicBezTo>
                <a:cubicBezTo>
                  <a:pt x="36" y="17"/>
                  <a:pt x="35" y="17"/>
                  <a:pt x="34" y="16"/>
                </a:cubicBezTo>
                <a:cubicBezTo>
                  <a:pt x="33" y="15"/>
                  <a:pt x="32" y="14"/>
                  <a:pt x="32" y="13"/>
                </a:cubicBezTo>
                <a:cubicBezTo>
                  <a:pt x="32" y="12"/>
                  <a:pt x="33" y="11"/>
                  <a:pt x="35" y="10"/>
                </a:cubicBezTo>
                <a:cubicBezTo>
                  <a:pt x="37" y="8"/>
                  <a:pt x="40" y="8"/>
                  <a:pt x="44" y="8"/>
                </a:cubicBezTo>
                <a:cubicBezTo>
                  <a:pt x="44" y="5"/>
                  <a:pt x="44" y="5"/>
                  <a:pt x="44" y="5"/>
                </a:cubicBezTo>
                <a:cubicBezTo>
                  <a:pt x="50" y="5"/>
                  <a:pt x="50" y="5"/>
                  <a:pt x="50" y="5"/>
                </a:cubicBezTo>
                <a:cubicBezTo>
                  <a:pt x="50" y="8"/>
                  <a:pt x="50" y="8"/>
                  <a:pt x="50" y="8"/>
                </a:cubicBezTo>
                <a:cubicBezTo>
                  <a:pt x="56" y="8"/>
                  <a:pt x="60" y="9"/>
                  <a:pt x="62" y="12"/>
                </a:cubicBezTo>
                <a:cubicBezTo>
                  <a:pt x="54" y="13"/>
                  <a:pt x="54" y="13"/>
                  <a:pt x="54" y="13"/>
                </a:cubicBezTo>
                <a:cubicBezTo>
                  <a:pt x="53" y="11"/>
                  <a:pt x="50" y="11"/>
                  <a:pt x="47" y="11"/>
                </a:cubicBezTo>
                <a:cubicBezTo>
                  <a:pt x="46" y="11"/>
                  <a:pt x="44" y="11"/>
                  <a:pt x="44" y="11"/>
                </a:cubicBezTo>
                <a:cubicBezTo>
                  <a:pt x="43" y="12"/>
                  <a:pt x="42" y="12"/>
                  <a:pt x="42" y="13"/>
                </a:cubicBezTo>
                <a:cubicBezTo>
                  <a:pt x="42" y="13"/>
                  <a:pt x="43" y="14"/>
                  <a:pt x="43" y="14"/>
                </a:cubicBezTo>
                <a:cubicBezTo>
                  <a:pt x="44" y="14"/>
                  <a:pt x="46" y="15"/>
                  <a:pt x="49" y="15"/>
                </a:cubicBezTo>
                <a:cubicBezTo>
                  <a:pt x="53" y="16"/>
                  <a:pt x="55" y="16"/>
                  <a:pt x="57" y="17"/>
                </a:cubicBezTo>
                <a:cubicBezTo>
                  <a:pt x="59" y="17"/>
                  <a:pt x="61" y="18"/>
                  <a:pt x="62" y="18"/>
                </a:cubicBezTo>
                <a:cubicBezTo>
                  <a:pt x="63" y="19"/>
                  <a:pt x="63" y="20"/>
                  <a:pt x="63" y="21"/>
                </a:cubicBezTo>
                <a:cubicBezTo>
                  <a:pt x="63" y="23"/>
                  <a:pt x="62" y="24"/>
                  <a:pt x="60" y="25"/>
                </a:cubicBezTo>
                <a:cubicBezTo>
                  <a:pt x="58" y="26"/>
                  <a:pt x="54" y="27"/>
                  <a:pt x="50" y="27"/>
                </a:cubicBezTo>
                <a:cubicBezTo>
                  <a:pt x="50" y="30"/>
                  <a:pt x="50" y="30"/>
                  <a:pt x="50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27"/>
                  <a:pt x="44" y="27"/>
                  <a:pt x="44" y="27"/>
                </a:cubicBezTo>
                <a:cubicBezTo>
                  <a:pt x="37" y="27"/>
                  <a:pt x="32" y="25"/>
                  <a:pt x="31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3"/>
                  <a:pt x="43" y="24"/>
                  <a:pt x="47" y="24"/>
                </a:cubicBezTo>
                <a:cubicBezTo>
                  <a:pt x="49" y="24"/>
                  <a:pt x="51" y="24"/>
                  <a:pt x="52" y="23"/>
                </a:cubicBezTo>
                <a:cubicBezTo>
                  <a:pt x="53" y="23"/>
                  <a:pt x="53" y="22"/>
                  <a:pt x="53" y="22"/>
                </a:cubicBezTo>
                <a:close/>
                <a:moveTo>
                  <a:pt x="53" y="22"/>
                </a:moveTo>
                <a:cubicBezTo>
                  <a:pt x="53" y="22"/>
                  <a:pt x="53" y="22"/>
                  <a:pt x="53" y="2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Freeform 66">
            <a:extLst>
              <a:ext uri="{FF2B5EF4-FFF2-40B4-BE49-F238E27FC236}">
                <a16:creationId xmlns:a16="http://schemas.microsoft.com/office/drawing/2014/main" id="{9B40D265-B6EC-514F-12EE-D50DF5DD490D}"/>
              </a:ext>
            </a:extLst>
          </p:cNvPr>
          <p:cNvSpPr>
            <a:spLocks noEditPoints="1"/>
          </p:cNvSpPr>
          <p:nvPr/>
        </p:nvSpPr>
        <p:spPr bwMode="auto">
          <a:xfrm>
            <a:off x="8835356" y="4563143"/>
            <a:ext cx="272850" cy="273932"/>
          </a:xfrm>
          <a:custGeom>
            <a:avLst/>
            <a:gdLst>
              <a:gd name="T0" fmla="*/ 82 w 94"/>
              <a:gd name="T1" fmla="*/ 27 h 94"/>
              <a:gd name="T2" fmla="*/ 83 w 94"/>
              <a:gd name="T3" fmla="*/ 17 h 94"/>
              <a:gd name="T4" fmla="*/ 12 w 94"/>
              <a:gd name="T5" fmla="*/ 17 h 94"/>
              <a:gd name="T6" fmla="*/ 0 w 94"/>
              <a:gd name="T7" fmla="*/ 29 h 94"/>
              <a:gd name="T8" fmla="*/ 13 w 94"/>
              <a:gd name="T9" fmla="*/ 49 h 94"/>
              <a:gd name="T10" fmla="*/ 12 w 94"/>
              <a:gd name="T11" fmla="*/ 59 h 94"/>
              <a:gd name="T12" fmla="*/ 12 w 94"/>
              <a:gd name="T13" fmla="*/ 71 h 94"/>
              <a:gd name="T14" fmla="*/ 47 w 94"/>
              <a:gd name="T15" fmla="*/ 94 h 94"/>
              <a:gd name="T16" fmla="*/ 83 w 94"/>
              <a:gd name="T17" fmla="*/ 71 h 94"/>
              <a:gd name="T18" fmla="*/ 80 w 94"/>
              <a:gd name="T19" fmla="*/ 65 h 94"/>
              <a:gd name="T20" fmla="*/ 94 w 94"/>
              <a:gd name="T21" fmla="*/ 47 h 94"/>
              <a:gd name="T22" fmla="*/ 82 w 94"/>
              <a:gd name="T23" fmla="*/ 27 h 94"/>
              <a:gd name="T24" fmla="*/ 80 w 94"/>
              <a:gd name="T25" fmla="*/ 17 h 94"/>
              <a:gd name="T26" fmla="*/ 15 w 94"/>
              <a:gd name="T27" fmla="*/ 17 h 94"/>
              <a:gd name="T28" fmla="*/ 3 w 94"/>
              <a:gd name="T29" fmla="*/ 29 h 94"/>
              <a:gd name="T30" fmla="*/ 12 w 94"/>
              <a:gd name="T31" fmla="*/ 23 h 94"/>
              <a:gd name="T32" fmla="*/ 56 w 94"/>
              <a:gd name="T33" fmla="*/ 40 h 94"/>
              <a:gd name="T34" fmla="*/ 3 w 94"/>
              <a:gd name="T35" fmla="*/ 29 h 94"/>
              <a:gd name="T36" fmla="*/ 47 w 94"/>
              <a:gd name="T37" fmla="*/ 85 h 94"/>
              <a:gd name="T38" fmla="*/ 16 w 94"/>
              <a:gd name="T39" fmla="*/ 67 h 94"/>
              <a:gd name="T40" fmla="*/ 47 w 94"/>
              <a:gd name="T41" fmla="*/ 77 h 94"/>
              <a:gd name="T42" fmla="*/ 78 w 94"/>
              <a:gd name="T43" fmla="*/ 67 h 94"/>
              <a:gd name="T44" fmla="*/ 67 w 94"/>
              <a:gd name="T45" fmla="*/ 64 h 94"/>
              <a:gd name="T46" fmla="*/ 15 w 94"/>
              <a:gd name="T47" fmla="*/ 53 h 94"/>
              <a:gd name="T48" fmla="*/ 25 w 94"/>
              <a:gd name="T49" fmla="*/ 52 h 94"/>
              <a:gd name="T50" fmla="*/ 67 w 94"/>
              <a:gd name="T51" fmla="*/ 64 h 94"/>
              <a:gd name="T52" fmla="*/ 59 w 94"/>
              <a:gd name="T53" fmla="*/ 56 h 94"/>
              <a:gd name="T54" fmla="*/ 71 w 94"/>
              <a:gd name="T55" fmla="*/ 37 h 94"/>
              <a:gd name="T56" fmla="*/ 80 w 94"/>
              <a:gd name="T57" fmla="*/ 30 h 94"/>
              <a:gd name="T58" fmla="*/ 59 w 94"/>
              <a:gd name="T59" fmla="*/ 56 h 94"/>
              <a:gd name="T60" fmla="*/ 52 w 94"/>
              <a:gd name="T61" fmla="*/ 20 h 94"/>
              <a:gd name="T62" fmla="*/ 38 w 94"/>
              <a:gd name="T63" fmla="*/ 18 h 94"/>
              <a:gd name="T64" fmla="*/ 32 w 94"/>
              <a:gd name="T65" fmla="*/ 13 h 94"/>
              <a:gd name="T66" fmla="*/ 44 w 94"/>
              <a:gd name="T67" fmla="*/ 8 h 94"/>
              <a:gd name="T68" fmla="*/ 50 w 94"/>
              <a:gd name="T69" fmla="*/ 5 h 94"/>
              <a:gd name="T70" fmla="*/ 62 w 94"/>
              <a:gd name="T71" fmla="*/ 12 h 94"/>
              <a:gd name="T72" fmla="*/ 47 w 94"/>
              <a:gd name="T73" fmla="*/ 11 h 94"/>
              <a:gd name="T74" fmla="*/ 42 w 94"/>
              <a:gd name="T75" fmla="*/ 13 h 94"/>
              <a:gd name="T76" fmla="*/ 49 w 94"/>
              <a:gd name="T77" fmla="*/ 15 h 94"/>
              <a:gd name="T78" fmla="*/ 62 w 94"/>
              <a:gd name="T79" fmla="*/ 18 h 94"/>
              <a:gd name="T80" fmla="*/ 60 w 94"/>
              <a:gd name="T81" fmla="*/ 25 h 94"/>
              <a:gd name="T82" fmla="*/ 50 w 94"/>
              <a:gd name="T83" fmla="*/ 30 h 94"/>
              <a:gd name="T84" fmla="*/ 44 w 94"/>
              <a:gd name="T85" fmla="*/ 27 h 94"/>
              <a:gd name="T86" fmla="*/ 39 w 94"/>
              <a:gd name="T87" fmla="*/ 21 h 94"/>
              <a:gd name="T88" fmla="*/ 52 w 94"/>
              <a:gd name="T89" fmla="*/ 23 h 94"/>
              <a:gd name="T90" fmla="*/ 53 w 94"/>
              <a:gd name="T91" fmla="*/ 2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4">
                <a:moveTo>
                  <a:pt x="82" y="27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26"/>
                  <a:pt x="83" y="25"/>
                  <a:pt x="83" y="23"/>
                </a:cubicBezTo>
                <a:cubicBezTo>
                  <a:pt x="83" y="17"/>
                  <a:pt x="83" y="17"/>
                  <a:pt x="83" y="17"/>
                </a:cubicBezTo>
                <a:cubicBezTo>
                  <a:pt x="83" y="8"/>
                  <a:pt x="67" y="0"/>
                  <a:pt x="47" y="0"/>
                </a:cubicBezTo>
                <a:cubicBezTo>
                  <a:pt x="28" y="0"/>
                  <a:pt x="12" y="8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4" y="19"/>
                  <a:pt x="0" y="24"/>
                  <a:pt x="0" y="29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1"/>
                  <a:pt x="5" y="45"/>
                  <a:pt x="13" y="49"/>
                </a:cubicBezTo>
                <a:cubicBezTo>
                  <a:pt x="12" y="50"/>
                  <a:pt x="12" y="51"/>
                  <a:pt x="12" y="53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61"/>
                  <a:pt x="12" y="63"/>
                  <a:pt x="14" y="65"/>
                </a:cubicBezTo>
                <a:cubicBezTo>
                  <a:pt x="12" y="67"/>
                  <a:pt x="12" y="69"/>
                  <a:pt x="12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86"/>
                  <a:pt x="28" y="94"/>
                  <a:pt x="47" y="94"/>
                </a:cubicBezTo>
                <a:cubicBezTo>
                  <a:pt x="67" y="94"/>
                  <a:pt x="83" y="86"/>
                  <a:pt x="83" y="77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68"/>
                  <a:pt x="82" y="66"/>
                  <a:pt x="81" y="65"/>
                </a:cubicBezTo>
                <a:cubicBezTo>
                  <a:pt x="81" y="65"/>
                  <a:pt x="80" y="65"/>
                  <a:pt x="80" y="65"/>
                </a:cubicBezTo>
                <a:cubicBezTo>
                  <a:pt x="81" y="63"/>
                  <a:pt x="82" y="62"/>
                  <a:pt x="83" y="60"/>
                </a:cubicBezTo>
                <a:cubicBezTo>
                  <a:pt x="90" y="57"/>
                  <a:pt x="94" y="52"/>
                  <a:pt x="94" y="47"/>
                </a:cubicBezTo>
                <a:cubicBezTo>
                  <a:pt x="94" y="41"/>
                  <a:pt x="94" y="41"/>
                  <a:pt x="94" y="41"/>
                </a:cubicBezTo>
                <a:cubicBezTo>
                  <a:pt x="94" y="36"/>
                  <a:pt x="89" y="31"/>
                  <a:pt x="82" y="27"/>
                </a:cubicBezTo>
                <a:close/>
                <a:moveTo>
                  <a:pt x="47" y="3"/>
                </a:moveTo>
                <a:cubicBezTo>
                  <a:pt x="66" y="3"/>
                  <a:pt x="80" y="10"/>
                  <a:pt x="80" y="17"/>
                </a:cubicBezTo>
                <a:cubicBezTo>
                  <a:pt x="80" y="24"/>
                  <a:pt x="66" y="32"/>
                  <a:pt x="47" y="32"/>
                </a:cubicBezTo>
                <a:cubicBezTo>
                  <a:pt x="28" y="32"/>
                  <a:pt x="15" y="24"/>
                  <a:pt x="15" y="17"/>
                </a:cubicBezTo>
                <a:cubicBezTo>
                  <a:pt x="15" y="10"/>
                  <a:pt x="28" y="3"/>
                  <a:pt x="47" y="3"/>
                </a:cubicBezTo>
                <a:close/>
                <a:moveTo>
                  <a:pt x="3" y="29"/>
                </a:moveTo>
                <a:cubicBezTo>
                  <a:pt x="3" y="26"/>
                  <a:pt x="6" y="22"/>
                  <a:pt x="12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3"/>
                  <a:pt x="28" y="41"/>
                  <a:pt x="47" y="41"/>
                </a:cubicBezTo>
                <a:cubicBezTo>
                  <a:pt x="50" y="41"/>
                  <a:pt x="53" y="41"/>
                  <a:pt x="56" y="40"/>
                </a:cubicBezTo>
                <a:cubicBezTo>
                  <a:pt x="50" y="43"/>
                  <a:pt x="43" y="44"/>
                  <a:pt x="35" y="44"/>
                </a:cubicBezTo>
                <a:cubicBezTo>
                  <a:pt x="16" y="44"/>
                  <a:pt x="3" y="36"/>
                  <a:pt x="3" y="29"/>
                </a:cubicBezTo>
                <a:close/>
                <a:moveTo>
                  <a:pt x="80" y="71"/>
                </a:moveTo>
                <a:cubicBezTo>
                  <a:pt x="80" y="78"/>
                  <a:pt x="66" y="85"/>
                  <a:pt x="47" y="85"/>
                </a:cubicBezTo>
                <a:cubicBezTo>
                  <a:pt x="28" y="85"/>
                  <a:pt x="15" y="78"/>
                  <a:pt x="15" y="71"/>
                </a:cubicBezTo>
                <a:cubicBezTo>
                  <a:pt x="15" y="69"/>
                  <a:pt x="15" y="68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22" y="73"/>
                  <a:pt x="34" y="77"/>
                  <a:pt x="47" y="77"/>
                </a:cubicBezTo>
                <a:cubicBezTo>
                  <a:pt x="61" y="77"/>
                  <a:pt x="73" y="73"/>
                  <a:pt x="78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9" y="68"/>
                  <a:pt x="80" y="69"/>
                  <a:pt x="80" y="71"/>
                </a:cubicBezTo>
                <a:close/>
                <a:moveTo>
                  <a:pt x="67" y="64"/>
                </a:moveTo>
                <a:cubicBezTo>
                  <a:pt x="62" y="66"/>
                  <a:pt x="55" y="68"/>
                  <a:pt x="47" y="68"/>
                </a:cubicBezTo>
                <a:cubicBezTo>
                  <a:pt x="28" y="68"/>
                  <a:pt x="15" y="60"/>
                  <a:pt x="15" y="53"/>
                </a:cubicBezTo>
                <a:cubicBezTo>
                  <a:pt x="15" y="52"/>
                  <a:pt x="15" y="51"/>
                  <a:pt x="15" y="50"/>
                </a:cubicBezTo>
                <a:cubicBezTo>
                  <a:pt x="18" y="51"/>
                  <a:pt x="22" y="52"/>
                  <a:pt x="25" y="52"/>
                </a:cubicBezTo>
                <a:cubicBezTo>
                  <a:pt x="29" y="59"/>
                  <a:pt x="43" y="65"/>
                  <a:pt x="59" y="65"/>
                </a:cubicBezTo>
                <a:cubicBezTo>
                  <a:pt x="62" y="65"/>
                  <a:pt x="65" y="64"/>
                  <a:pt x="67" y="64"/>
                </a:cubicBezTo>
                <a:cubicBezTo>
                  <a:pt x="67" y="64"/>
                  <a:pt x="67" y="64"/>
                  <a:pt x="67" y="64"/>
                </a:cubicBezTo>
                <a:close/>
                <a:moveTo>
                  <a:pt x="59" y="56"/>
                </a:moveTo>
                <a:cubicBezTo>
                  <a:pt x="51" y="56"/>
                  <a:pt x="45" y="55"/>
                  <a:pt x="39" y="53"/>
                </a:cubicBezTo>
                <a:cubicBezTo>
                  <a:pt x="56" y="52"/>
                  <a:pt x="69" y="45"/>
                  <a:pt x="71" y="37"/>
                </a:cubicBezTo>
                <a:cubicBezTo>
                  <a:pt x="75" y="35"/>
                  <a:pt x="78" y="32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7" y="33"/>
                  <a:pt x="92" y="37"/>
                  <a:pt x="92" y="41"/>
                </a:cubicBezTo>
                <a:cubicBezTo>
                  <a:pt x="92" y="48"/>
                  <a:pt x="78" y="56"/>
                  <a:pt x="59" y="56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2" y="20"/>
                </a:cubicBezTo>
                <a:cubicBezTo>
                  <a:pt x="51" y="20"/>
                  <a:pt x="49" y="19"/>
                  <a:pt x="45" y="19"/>
                </a:cubicBezTo>
                <a:cubicBezTo>
                  <a:pt x="42" y="19"/>
                  <a:pt x="40" y="18"/>
                  <a:pt x="38" y="18"/>
                </a:cubicBezTo>
                <a:cubicBezTo>
                  <a:pt x="36" y="17"/>
                  <a:pt x="35" y="17"/>
                  <a:pt x="34" y="16"/>
                </a:cubicBezTo>
                <a:cubicBezTo>
                  <a:pt x="33" y="15"/>
                  <a:pt x="32" y="14"/>
                  <a:pt x="32" y="13"/>
                </a:cubicBezTo>
                <a:cubicBezTo>
                  <a:pt x="32" y="12"/>
                  <a:pt x="33" y="11"/>
                  <a:pt x="35" y="10"/>
                </a:cubicBezTo>
                <a:cubicBezTo>
                  <a:pt x="37" y="8"/>
                  <a:pt x="40" y="8"/>
                  <a:pt x="44" y="8"/>
                </a:cubicBezTo>
                <a:cubicBezTo>
                  <a:pt x="44" y="5"/>
                  <a:pt x="44" y="5"/>
                  <a:pt x="44" y="5"/>
                </a:cubicBezTo>
                <a:cubicBezTo>
                  <a:pt x="50" y="5"/>
                  <a:pt x="50" y="5"/>
                  <a:pt x="50" y="5"/>
                </a:cubicBezTo>
                <a:cubicBezTo>
                  <a:pt x="50" y="8"/>
                  <a:pt x="50" y="8"/>
                  <a:pt x="50" y="8"/>
                </a:cubicBezTo>
                <a:cubicBezTo>
                  <a:pt x="56" y="8"/>
                  <a:pt x="60" y="9"/>
                  <a:pt x="62" y="12"/>
                </a:cubicBezTo>
                <a:cubicBezTo>
                  <a:pt x="54" y="13"/>
                  <a:pt x="54" y="13"/>
                  <a:pt x="54" y="13"/>
                </a:cubicBezTo>
                <a:cubicBezTo>
                  <a:pt x="53" y="11"/>
                  <a:pt x="50" y="11"/>
                  <a:pt x="47" y="11"/>
                </a:cubicBezTo>
                <a:cubicBezTo>
                  <a:pt x="46" y="11"/>
                  <a:pt x="44" y="11"/>
                  <a:pt x="44" y="11"/>
                </a:cubicBezTo>
                <a:cubicBezTo>
                  <a:pt x="43" y="12"/>
                  <a:pt x="42" y="12"/>
                  <a:pt x="42" y="13"/>
                </a:cubicBezTo>
                <a:cubicBezTo>
                  <a:pt x="42" y="13"/>
                  <a:pt x="43" y="14"/>
                  <a:pt x="43" y="14"/>
                </a:cubicBezTo>
                <a:cubicBezTo>
                  <a:pt x="44" y="14"/>
                  <a:pt x="46" y="15"/>
                  <a:pt x="49" y="15"/>
                </a:cubicBezTo>
                <a:cubicBezTo>
                  <a:pt x="53" y="16"/>
                  <a:pt x="55" y="16"/>
                  <a:pt x="57" y="17"/>
                </a:cubicBezTo>
                <a:cubicBezTo>
                  <a:pt x="59" y="17"/>
                  <a:pt x="61" y="18"/>
                  <a:pt x="62" y="18"/>
                </a:cubicBezTo>
                <a:cubicBezTo>
                  <a:pt x="63" y="19"/>
                  <a:pt x="63" y="20"/>
                  <a:pt x="63" y="21"/>
                </a:cubicBezTo>
                <a:cubicBezTo>
                  <a:pt x="63" y="23"/>
                  <a:pt x="62" y="24"/>
                  <a:pt x="60" y="25"/>
                </a:cubicBezTo>
                <a:cubicBezTo>
                  <a:pt x="58" y="26"/>
                  <a:pt x="54" y="27"/>
                  <a:pt x="50" y="27"/>
                </a:cubicBezTo>
                <a:cubicBezTo>
                  <a:pt x="50" y="30"/>
                  <a:pt x="50" y="30"/>
                  <a:pt x="50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27"/>
                  <a:pt x="44" y="27"/>
                  <a:pt x="44" y="27"/>
                </a:cubicBezTo>
                <a:cubicBezTo>
                  <a:pt x="37" y="27"/>
                  <a:pt x="32" y="25"/>
                  <a:pt x="31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3"/>
                  <a:pt x="43" y="24"/>
                  <a:pt x="47" y="24"/>
                </a:cubicBezTo>
                <a:cubicBezTo>
                  <a:pt x="49" y="24"/>
                  <a:pt x="51" y="24"/>
                  <a:pt x="52" y="23"/>
                </a:cubicBezTo>
                <a:cubicBezTo>
                  <a:pt x="53" y="23"/>
                  <a:pt x="53" y="22"/>
                  <a:pt x="53" y="22"/>
                </a:cubicBezTo>
                <a:close/>
                <a:moveTo>
                  <a:pt x="53" y="22"/>
                </a:moveTo>
                <a:cubicBezTo>
                  <a:pt x="53" y="22"/>
                  <a:pt x="53" y="22"/>
                  <a:pt x="53" y="2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E3410D-BEC3-4EF1-9277-998BC883D69B}"/>
              </a:ext>
            </a:extLst>
          </p:cNvPr>
          <p:cNvGrpSpPr/>
          <p:nvPr/>
        </p:nvGrpSpPr>
        <p:grpSpPr>
          <a:xfrm>
            <a:off x="8696392" y="4919860"/>
            <a:ext cx="2987840" cy="597378"/>
            <a:chOff x="8696392" y="4776985"/>
            <a:chExt cx="2987840" cy="59737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2AA987-64FD-587C-BCDD-82B66FC0C521}"/>
                </a:ext>
              </a:extLst>
            </p:cNvPr>
            <p:cNvGrpSpPr/>
            <p:nvPr/>
          </p:nvGrpSpPr>
          <p:grpSpPr>
            <a:xfrm>
              <a:off x="9262249" y="4776985"/>
              <a:ext cx="2421983" cy="580415"/>
              <a:chOff x="3833611" y="5078026"/>
              <a:chExt cx="2421983" cy="58041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531361-DE39-DA96-A864-E15B48507ED7}"/>
                  </a:ext>
                </a:extLst>
              </p:cNvPr>
              <p:cNvSpPr txBox="1"/>
              <p:nvPr/>
            </p:nvSpPr>
            <p:spPr>
              <a:xfrm>
                <a:off x="3843136" y="5381442"/>
                <a:ext cx="2412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OTF Light" panose="020B0600000101010101" pitchFamily="34" charset="-127"/>
                    <a:ea typeface="나눔스퀘어OTF Light" panose="020B0600000101010101" pitchFamily="34" charset="-127"/>
                    <a:cs typeface="Pretendard Medium" panose="02000603000000020004" pitchFamily="50" charset="-127"/>
                  </a:rPr>
                  <a:t>편향 방지를 위한 분석 세분화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Light" panose="020B0600000101010101" pitchFamily="34" charset="-127"/>
                  <a:ea typeface="나눔스퀘어OTF Light" panose="020B0600000101010101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8F399C-469E-A150-8E01-599826E54BBB}"/>
                  </a:ext>
                </a:extLst>
              </p:cNvPr>
              <p:cNvSpPr txBox="1"/>
              <p:nvPr/>
            </p:nvSpPr>
            <p:spPr>
              <a:xfrm>
                <a:off x="3833611" y="5078026"/>
                <a:ext cx="2026196" cy="34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/>
                  <a:t>정형데이터 분석 세분화</a:t>
                </a:r>
                <a:endParaRPr lang="id-ID" altLang="ko-KR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347170-FD2B-4555-BB78-E0C07C119F31}"/>
                </a:ext>
              </a:extLst>
            </p:cNvPr>
            <p:cNvGrpSpPr/>
            <p:nvPr/>
          </p:nvGrpSpPr>
          <p:grpSpPr>
            <a:xfrm>
              <a:off x="8696392" y="4825311"/>
              <a:ext cx="550778" cy="549052"/>
              <a:chOff x="8696392" y="4825311"/>
              <a:chExt cx="550778" cy="549052"/>
            </a:xfrm>
          </p:grpSpPr>
          <p:sp>
            <p:nvSpPr>
              <p:cNvPr id="32" name="Oval 167">
                <a:extLst>
                  <a:ext uri="{FF2B5EF4-FFF2-40B4-BE49-F238E27FC236}">
                    <a16:creationId xmlns:a16="http://schemas.microsoft.com/office/drawing/2014/main" id="{3636BDA6-8768-D17A-12ED-41743BE201C7}"/>
                  </a:ext>
                </a:extLst>
              </p:cNvPr>
              <p:cNvSpPr/>
              <p:nvPr/>
            </p:nvSpPr>
            <p:spPr>
              <a:xfrm rot="5400000">
                <a:off x="8697255" y="4824448"/>
                <a:ext cx="549052" cy="55077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+mn-ea"/>
                  <a:cs typeface="+mn-cs"/>
                </a:endParaRPr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78435A21-0427-46E1-5417-78837CB1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6254" y="4964311"/>
                <a:ext cx="271052" cy="271052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956E87-83D0-4AE7-BBA1-81040B8E9EE6}"/>
              </a:ext>
            </a:extLst>
          </p:cNvPr>
          <p:cNvGrpSpPr/>
          <p:nvPr/>
        </p:nvGrpSpPr>
        <p:grpSpPr>
          <a:xfrm>
            <a:off x="8696392" y="2810136"/>
            <a:ext cx="2987840" cy="633339"/>
            <a:chOff x="8696392" y="2905386"/>
            <a:chExt cx="2987840" cy="6333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11A801E-049B-3EA5-9ABB-9416603B20A7}"/>
                </a:ext>
              </a:extLst>
            </p:cNvPr>
            <p:cNvGrpSpPr/>
            <p:nvPr/>
          </p:nvGrpSpPr>
          <p:grpSpPr>
            <a:xfrm>
              <a:off x="9262249" y="2905386"/>
              <a:ext cx="2421983" cy="589940"/>
              <a:chOff x="3833611" y="5078026"/>
              <a:chExt cx="2421983" cy="58994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467C12-62D5-5449-1D32-E73947B959CB}"/>
                  </a:ext>
                </a:extLst>
              </p:cNvPr>
              <p:cNvSpPr txBox="1"/>
              <p:nvPr/>
            </p:nvSpPr>
            <p:spPr>
              <a:xfrm>
                <a:off x="3843136" y="5390967"/>
                <a:ext cx="2412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OTF Light" panose="020B0600000101010101" pitchFamily="34" charset="-127"/>
                    <a:ea typeface="나눔스퀘어OTF Light" panose="020B0600000101010101" pitchFamily="34" charset="-127"/>
                    <a:cs typeface="Pretendard Medium" panose="02000603000000020004" pitchFamily="50" charset="-127"/>
                  </a:rPr>
                  <a:t>국면 정의 접근 방식의 다양화 </a:t>
                </a:r>
                <a:endParaRPr lang="en-US" altLang="ko-KR" sz="105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Light" panose="020B0600000101010101" pitchFamily="34" charset="-127"/>
                  <a:ea typeface="나눔스퀘어OTF Light" panose="020B0600000101010101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8565CE-56EE-1B20-86B4-17B819843AFE}"/>
                  </a:ext>
                </a:extLst>
              </p:cNvPr>
              <p:cNvSpPr txBox="1"/>
              <p:nvPr/>
            </p:nvSpPr>
            <p:spPr>
              <a:xfrm>
                <a:off x="3833611" y="5078026"/>
                <a:ext cx="1631537" cy="34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/>
                  <a:t>경기순환국면 구분</a:t>
                </a:r>
                <a:endParaRPr lang="id-ID" altLang="ko-KR" dirty="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F1F1512-9865-0C8B-090C-DAF9F49739F2}"/>
                </a:ext>
              </a:extLst>
            </p:cNvPr>
            <p:cNvGrpSpPr/>
            <p:nvPr/>
          </p:nvGrpSpPr>
          <p:grpSpPr>
            <a:xfrm>
              <a:off x="8696392" y="2989673"/>
              <a:ext cx="550778" cy="549052"/>
              <a:chOff x="8325293" y="5465179"/>
              <a:chExt cx="877824" cy="875073"/>
            </a:xfrm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35A9CF74-52F8-889D-7BF8-F15D9BF24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9850" y="5677652"/>
                <a:ext cx="448708" cy="450125"/>
              </a:xfrm>
              <a:custGeom>
                <a:avLst/>
                <a:gdLst>
                  <a:gd name="T0" fmla="*/ 39 w 118"/>
                  <a:gd name="T1" fmla="*/ 45 h 118"/>
                  <a:gd name="T2" fmla="*/ 36 w 118"/>
                  <a:gd name="T3" fmla="*/ 44 h 118"/>
                  <a:gd name="T4" fmla="*/ 34 w 118"/>
                  <a:gd name="T5" fmla="*/ 45 h 118"/>
                  <a:gd name="T6" fmla="*/ 24 w 118"/>
                  <a:gd name="T7" fmla="*/ 55 h 118"/>
                  <a:gd name="T8" fmla="*/ 23 w 118"/>
                  <a:gd name="T9" fmla="*/ 57 h 118"/>
                  <a:gd name="T10" fmla="*/ 24 w 118"/>
                  <a:gd name="T11" fmla="*/ 60 h 118"/>
                  <a:gd name="T12" fmla="*/ 55 w 118"/>
                  <a:gd name="T13" fmla="*/ 91 h 118"/>
                  <a:gd name="T14" fmla="*/ 58 w 118"/>
                  <a:gd name="T15" fmla="*/ 93 h 118"/>
                  <a:gd name="T16" fmla="*/ 58 w 118"/>
                  <a:gd name="T17" fmla="*/ 93 h 118"/>
                  <a:gd name="T18" fmla="*/ 61 w 118"/>
                  <a:gd name="T19" fmla="*/ 91 h 118"/>
                  <a:gd name="T20" fmla="*/ 117 w 118"/>
                  <a:gd name="T21" fmla="*/ 35 h 118"/>
                  <a:gd name="T22" fmla="*/ 118 w 118"/>
                  <a:gd name="T23" fmla="*/ 33 h 118"/>
                  <a:gd name="T24" fmla="*/ 117 w 118"/>
                  <a:gd name="T25" fmla="*/ 30 h 118"/>
                  <a:gd name="T26" fmla="*/ 108 w 118"/>
                  <a:gd name="T27" fmla="*/ 21 h 118"/>
                  <a:gd name="T28" fmla="*/ 105 w 118"/>
                  <a:gd name="T29" fmla="*/ 19 h 118"/>
                  <a:gd name="T30" fmla="*/ 102 w 118"/>
                  <a:gd name="T31" fmla="*/ 21 h 118"/>
                  <a:gd name="T32" fmla="*/ 58 w 118"/>
                  <a:gd name="T33" fmla="*/ 65 h 118"/>
                  <a:gd name="T34" fmla="*/ 39 w 118"/>
                  <a:gd name="T35" fmla="*/ 45 h 118"/>
                  <a:gd name="T36" fmla="*/ 114 w 118"/>
                  <a:gd name="T37" fmla="*/ 49 h 118"/>
                  <a:gd name="T38" fmla="*/ 66 w 118"/>
                  <a:gd name="T39" fmla="*/ 96 h 118"/>
                  <a:gd name="T40" fmla="*/ 59 w 118"/>
                  <a:gd name="T41" fmla="*/ 100 h 118"/>
                  <a:gd name="T42" fmla="*/ 56 w 118"/>
                  <a:gd name="T43" fmla="*/ 100 h 118"/>
                  <a:gd name="T44" fmla="*/ 56 w 118"/>
                  <a:gd name="T45" fmla="*/ 99 h 118"/>
                  <a:gd name="T46" fmla="*/ 51 w 118"/>
                  <a:gd name="T47" fmla="*/ 96 h 118"/>
                  <a:gd name="T48" fmla="*/ 20 w 118"/>
                  <a:gd name="T49" fmla="*/ 65 h 118"/>
                  <a:gd name="T50" fmla="*/ 16 w 118"/>
                  <a:gd name="T51" fmla="*/ 57 h 118"/>
                  <a:gd name="T52" fmla="*/ 20 w 118"/>
                  <a:gd name="T53" fmla="*/ 50 h 118"/>
                  <a:gd name="T54" fmla="*/ 29 w 118"/>
                  <a:gd name="T55" fmla="*/ 40 h 118"/>
                  <a:gd name="T56" fmla="*/ 37 w 118"/>
                  <a:gd name="T57" fmla="*/ 37 h 118"/>
                  <a:gd name="T58" fmla="*/ 44 w 118"/>
                  <a:gd name="T59" fmla="*/ 41 h 118"/>
                  <a:gd name="T60" fmla="*/ 59 w 118"/>
                  <a:gd name="T61" fmla="*/ 55 h 118"/>
                  <a:gd name="T62" fmla="*/ 89 w 118"/>
                  <a:gd name="T63" fmla="*/ 24 h 118"/>
                  <a:gd name="T64" fmla="*/ 69 w 118"/>
                  <a:gd name="T65" fmla="*/ 4 h 118"/>
                  <a:gd name="T66" fmla="*/ 59 w 118"/>
                  <a:gd name="T67" fmla="*/ 0 h 118"/>
                  <a:gd name="T68" fmla="*/ 49 w 118"/>
                  <a:gd name="T69" fmla="*/ 4 h 118"/>
                  <a:gd name="T70" fmla="*/ 4 w 118"/>
                  <a:gd name="T71" fmla="*/ 49 h 118"/>
                  <a:gd name="T72" fmla="*/ 0 w 118"/>
                  <a:gd name="T73" fmla="*/ 59 h 118"/>
                  <a:gd name="T74" fmla="*/ 4 w 118"/>
                  <a:gd name="T75" fmla="*/ 69 h 118"/>
                  <a:gd name="T76" fmla="*/ 49 w 118"/>
                  <a:gd name="T77" fmla="*/ 114 h 118"/>
                  <a:gd name="T78" fmla="*/ 59 w 118"/>
                  <a:gd name="T79" fmla="*/ 118 h 118"/>
                  <a:gd name="T80" fmla="*/ 69 w 118"/>
                  <a:gd name="T81" fmla="*/ 114 h 118"/>
                  <a:gd name="T82" fmla="*/ 114 w 118"/>
                  <a:gd name="T83" fmla="*/ 69 h 118"/>
                  <a:gd name="T84" fmla="*/ 118 w 118"/>
                  <a:gd name="T85" fmla="*/ 59 h 118"/>
                  <a:gd name="T86" fmla="*/ 114 w 118"/>
                  <a:gd name="T87" fmla="*/ 4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18">
                    <a:moveTo>
                      <a:pt x="39" y="45"/>
                    </a:moveTo>
                    <a:cubicBezTo>
                      <a:pt x="38" y="45"/>
                      <a:pt x="37" y="44"/>
                      <a:pt x="36" y="44"/>
                    </a:cubicBezTo>
                    <a:cubicBezTo>
                      <a:pt x="35" y="44"/>
                      <a:pt x="34" y="45"/>
                      <a:pt x="34" y="4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55"/>
                      <a:pt x="23" y="56"/>
                      <a:pt x="23" y="57"/>
                    </a:cubicBezTo>
                    <a:cubicBezTo>
                      <a:pt x="23" y="58"/>
                      <a:pt x="24" y="59"/>
                      <a:pt x="24" y="60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6" y="92"/>
                      <a:pt x="57" y="92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9" y="93"/>
                      <a:pt x="60" y="92"/>
                      <a:pt x="61" y="91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8" y="35"/>
                      <a:pt x="118" y="34"/>
                      <a:pt x="118" y="33"/>
                    </a:cubicBezTo>
                    <a:cubicBezTo>
                      <a:pt x="118" y="32"/>
                      <a:pt x="118" y="31"/>
                      <a:pt x="117" y="30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7" y="20"/>
                      <a:pt x="106" y="19"/>
                      <a:pt x="105" y="19"/>
                    </a:cubicBezTo>
                    <a:cubicBezTo>
                      <a:pt x="104" y="19"/>
                      <a:pt x="103" y="20"/>
                      <a:pt x="102" y="21"/>
                    </a:cubicBezTo>
                    <a:cubicBezTo>
                      <a:pt x="58" y="65"/>
                      <a:pt x="58" y="65"/>
                      <a:pt x="58" y="65"/>
                    </a:cubicBezTo>
                    <a:lnTo>
                      <a:pt x="39" y="45"/>
                    </a:lnTo>
                    <a:close/>
                    <a:moveTo>
                      <a:pt x="114" y="49"/>
                    </a:moveTo>
                    <a:cubicBezTo>
                      <a:pt x="66" y="96"/>
                      <a:pt x="66" y="96"/>
                      <a:pt x="66" y="96"/>
                    </a:cubicBezTo>
                    <a:cubicBezTo>
                      <a:pt x="64" y="98"/>
                      <a:pt x="62" y="100"/>
                      <a:pt x="59" y="100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4" y="99"/>
                      <a:pt x="52" y="98"/>
                      <a:pt x="51" y="9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7" y="63"/>
                      <a:pt x="16" y="60"/>
                      <a:pt x="16" y="57"/>
                    </a:cubicBezTo>
                    <a:cubicBezTo>
                      <a:pt x="16" y="54"/>
                      <a:pt x="17" y="52"/>
                      <a:pt x="20" y="5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1" y="38"/>
                      <a:pt x="33" y="37"/>
                      <a:pt x="37" y="37"/>
                    </a:cubicBezTo>
                    <a:cubicBezTo>
                      <a:pt x="39" y="37"/>
                      <a:pt x="42" y="38"/>
                      <a:pt x="44" y="41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6" y="1"/>
                      <a:pt x="63" y="0"/>
                      <a:pt x="59" y="0"/>
                    </a:cubicBezTo>
                    <a:cubicBezTo>
                      <a:pt x="55" y="0"/>
                      <a:pt x="52" y="1"/>
                      <a:pt x="49" y="4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1" y="52"/>
                      <a:pt x="0" y="55"/>
                      <a:pt x="0" y="59"/>
                    </a:cubicBezTo>
                    <a:cubicBezTo>
                      <a:pt x="0" y="63"/>
                      <a:pt x="1" y="66"/>
                      <a:pt x="4" y="69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52" y="117"/>
                      <a:pt x="55" y="118"/>
                      <a:pt x="59" y="118"/>
                    </a:cubicBezTo>
                    <a:cubicBezTo>
                      <a:pt x="63" y="118"/>
                      <a:pt x="66" y="117"/>
                      <a:pt x="69" y="114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7" y="66"/>
                      <a:pt x="118" y="63"/>
                      <a:pt x="118" y="59"/>
                    </a:cubicBezTo>
                    <a:cubicBezTo>
                      <a:pt x="118" y="55"/>
                      <a:pt x="117" y="52"/>
                      <a:pt x="114" y="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652D0C6-7BE8-D309-2362-DFE1987099F2}"/>
                  </a:ext>
                </a:extLst>
              </p:cNvPr>
              <p:cNvGrpSpPr/>
              <p:nvPr/>
            </p:nvGrpSpPr>
            <p:grpSpPr>
              <a:xfrm>
                <a:off x="8325293" y="5465179"/>
                <a:ext cx="877824" cy="875073"/>
                <a:chOff x="6460896" y="2475620"/>
                <a:chExt cx="877824" cy="875073"/>
              </a:xfrm>
            </p:grpSpPr>
            <p:sp>
              <p:nvSpPr>
                <p:cNvPr id="48" name="Oval 197">
                  <a:extLst>
                    <a:ext uri="{FF2B5EF4-FFF2-40B4-BE49-F238E27FC236}">
                      <a16:creationId xmlns:a16="http://schemas.microsoft.com/office/drawing/2014/main" id="{3E9FFC05-EAF8-8161-9310-4084CCF56717}"/>
                    </a:ext>
                  </a:extLst>
                </p:cNvPr>
                <p:cNvSpPr/>
                <p:nvPr/>
              </p:nvSpPr>
              <p:spPr>
                <a:xfrm rot="5400000">
                  <a:off x="6462271" y="2474245"/>
                  <a:ext cx="875073" cy="877824"/>
                </a:xfrm>
                <a:prstGeom prst="ellipse">
                  <a:avLst/>
                </a:prstGeom>
                <a:solidFill>
                  <a:schemeClr val="accent1">
                    <a:lumMod val="90000"/>
                    <a:lumOff val="1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그래픽 48">
                  <a:extLst>
                    <a:ext uri="{FF2B5EF4-FFF2-40B4-BE49-F238E27FC236}">
                      <a16:creationId xmlns:a16="http://schemas.microsoft.com/office/drawing/2014/main" id="{ED5D2B7E-9095-D488-25A9-00E7BC5427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3807" y="2697157"/>
                  <a:ext cx="432000" cy="432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3BE096-7337-46A0-8996-B5B9AE7DF6A4}"/>
              </a:ext>
            </a:extLst>
          </p:cNvPr>
          <p:cNvGrpSpPr/>
          <p:nvPr/>
        </p:nvGrpSpPr>
        <p:grpSpPr>
          <a:xfrm>
            <a:off x="8696392" y="3882979"/>
            <a:ext cx="2978315" cy="597378"/>
            <a:chOff x="8696392" y="3855473"/>
            <a:chExt cx="2978315" cy="59737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ABC841F-7478-4365-B101-375A34908B0C}"/>
                </a:ext>
              </a:extLst>
            </p:cNvPr>
            <p:cNvGrpSpPr/>
            <p:nvPr/>
          </p:nvGrpSpPr>
          <p:grpSpPr>
            <a:xfrm>
              <a:off x="9262249" y="3855473"/>
              <a:ext cx="2412458" cy="580415"/>
              <a:chOff x="9328924" y="3855473"/>
              <a:chExt cx="2412458" cy="58041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14FF21-76D7-9706-521E-AD6B5DC72229}"/>
                  </a:ext>
                </a:extLst>
              </p:cNvPr>
              <p:cNvSpPr txBox="1"/>
              <p:nvPr/>
            </p:nvSpPr>
            <p:spPr>
              <a:xfrm>
                <a:off x="9328924" y="4158889"/>
                <a:ext cx="2412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3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나눔스퀘어OTF Light" panose="020B0600000101010101" pitchFamily="34" charset="-127"/>
                    <a:ea typeface="나눔스퀘어OTF Light" panose="020B0600000101010101" pitchFamily="34" charset="-127"/>
                    <a:cs typeface="Pretendard Medium" panose="02000603000000020004" pitchFamily="50" charset="-127"/>
                  </a:rPr>
                  <a:t>경기민감도를 더미변수로 추가</a:t>
                </a:r>
                <a:endParaRPr lang="en-US" altLang="ko-KR" sz="12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스퀘어OTF Light" panose="020B0600000101010101" pitchFamily="34" charset="-127"/>
                  <a:ea typeface="나눔스퀘어OTF Light" panose="020B0600000101010101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A917F7-58E2-976D-0DD1-F2BB81A64DD0}"/>
                  </a:ext>
                </a:extLst>
              </p:cNvPr>
              <p:cNvSpPr txBox="1"/>
              <p:nvPr/>
            </p:nvSpPr>
            <p:spPr>
              <a:xfrm>
                <a:off x="9328924" y="3855473"/>
                <a:ext cx="1631537" cy="34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10000"/>
                  </a:lnSpc>
                  <a:defRPr sz="1600" spc="-2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경기민감업종 구분</a:t>
                </a:r>
                <a:endParaRPr lang="id-ID" altLang="ko-K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A7E84A-EB5D-448D-A920-8409769FD63C}"/>
                </a:ext>
              </a:extLst>
            </p:cNvPr>
            <p:cNvGrpSpPr/>
            <p:nvPr/>
          </p:nvGrpSpPr>
          <p:grpSpPr>
            <a:xfrm>
              <a:off x="8696392" y="3903799"/>
              <a:ext cx="550778" cy="549052"/>
              <a:chOff x="8696392" y="3903799"/>
              <a:chExt cx="550778" cy="549052"/>
            </a:xfrm>
          </p:grpSpPr>
          <p:sp>
            <p:nvSpPr>
              <p:cNvPr id="51" name="Oval 167">
                <a:extLst>
                  <a:ext uri="{FF2B5EF4-FFF2-40B4-BE49-F238E27FC236}">
                    <a16:creationId xmlns:a16="http://schemas.microsoft.com/office/drawing/2014/main" id="{6D0269B0-49B0-724A-777E-9A7B2F465027}"/>
                  </a:ext>
                </a:extLst>
              </p:cNvPr>
              <p:cNvSpPr/>
              <p:nvPr/>
            </p:nvSpPr>
            <p:spPr>
              <a:xfrm rot="5400000">
                <a:off x="8697255" y="3902936"/>
                <a:ext cx="549052" cy="55077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+mn-ea"/>
                  <a:cs typeface="+mn-cs"/>
                </a:endParaRPr>
              </a:p>
            </p:txBody>
          </p:sp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27A7932F-B797-BDB7-C0F9-878041900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836254" y="4042799"/>
                <a:ext cx="271052" cy="271052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4C6B9D-9875-4FAA-AB96-2CE13A72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9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1AF217-AE6D-42F2-8B81-67EE32F4FC59}"/>
              </a:ext>
            </a:extLst>
          </p:cNvPr>
          <p:cNvGrpSpPr/>
          <p:nvPr/>
        </p:nvGrpSpPr>
        <p:grpSpPr>
          <a:xfrm>
            <a:off x="2440448" y="1359139"/>
            <a:ext cx="7287553" cy="500387"/>
            <a:chOff x="2507123" y="1359139"/>
            <a:chExt cx="7287553" cy="500387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2643053-5219-4A7D-BC8B-E23698CE5B8C}"/>
                </a:ext>
              </a:extLst>
            </p:cNvPr>
            <p:cNvSpPr/>
            <p:nvPr/>
          </p:nvSpPr>
          <p:spPr>
            <a:xfrm rot="5400000">
              <a:off x="2391384" y="1474878"/>
              <a:ext cx="500387" cy="268909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39D6F11-47ED-4E11-B18A-66F30A67BF15}"/>
                </a:ext>
              </a:extLst>
            </p:cNvPr>
            <p:cNvSpPr/>
            <p:nvPr/>
          </p:nvSpPr>
          <p:spPr>
            <a:xfrm rot="5400000">
              <a:off x="7020089" y="1456576"/>
              <a:ext cx="500387" cy="305513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72E86CA-FBB7-415E-BD50-5D1D9770883E}"/>
                </a:ext>
              </a:extLst>
            </p:cNvPr>
            <p:cNvSpPr/>
            <p:nvPr/>
          </p:nvSpPr>
          <p:spPr>
            <a:xfrm rot="5400000">
              <a:off x="9391726" y="1456576"/>
              <a:ext cx="500387" cy="305513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410EFD2-0FFD-41DB-A24D-EA704B8D6E85}"/>
              </a:ext>
            </a:extLst>
          </p:cNvPr>
          <p:cNvGrpSpPr/>
          <p:nvPr/>
        </p:nvGrpSpPr>
        <p:grpSpPr>
          <a:xfrm>
            <a:off x="7464212" y="1167260"/>
            <a:ext cx="1811587" cy="3676180"/>
            <a:chOff x="7464212" y="1167260"/>
            <a:chExt cx="1811587" cy="36761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CBCDD8B-E0DE-4491-B230-8F710A56BB45}"/>
                </a:ext>
              </a:extLst>
            </p:cNvPr>
            <p:cNvGrpSpPr/>
            <p:nvPr/>
          </p:nvGrpSpPr>
          <p:grpSpPr>
            <a:xfrm>
              <a:off x="7475799" y="1167260"/>
              <a:ext cx="1800000" cy="900000"/>
              <a:chOff x="7401406" y="1405385"/>
              <a:chExt cx="1800000" cy="9000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668D6B4-DB38-4159-8E48-9121A1231006}"/>
                  </a:ext>
                </a:extLst>
              </p:cNvPr>
              <p:cNvSpPr/>
              <p:nvPr/>
            </p:nvSpPr>
            <p:spPr>
              <a:xfrm>
                <a:off x="7401406" y="1405385"/>
                <a:ext cx="1800000" cy="900000"/>
              </a:xfrm>
              <a:prstGeom prst="roundRect">
                <a:avLst>
                  <a:gd name="adj" fmla="val 726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/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  모델링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544FB0A-C920-4BE2-982B-6BFB29638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3001" y="1609709"/>
                <a:ext cx="514395" cy="514395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B2C318-A3C6-4762-80ED-381AC0318039}"/>
                </a:ext>
              </a:extLst>
            </p:cNvPr>
            <p:cNvSpPr/>
            <p:nvPr/>
          </p:nvSpPr>
          <p:spPr>
            <a:xfrm>
              <a:off x="7524360" y="2908532"/>
              <a:ext cx="1718190" cy="19349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Logistic Regression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Decision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Tree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Random Forest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GBM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LGBM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XGB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KNN</a:t>
              </a:r>
            </a:p>
            <a:p>
              <a:pPr marL="92075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</a:p>
            <a:p>
              <a:pPr marL="92075" lvl="0" indent="-92075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Stacking Ensemble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40789F0-5B18-4DC9-98B3-505CF0A38B0C}"/>
                </a:ext>
              </a:extLst>
            </p:cNvPr>
            <p:cNvGrpSpPr/>
            <p:nvPr/>
          </p:nvGrpSpPr>
          <p:grpSpPr>
            <a:xfrm>
              <a:off x="7464212" y="2285438"/>
              <a:ext cx="1800000" cy="553196"/>
              <a:chOff x="7519228" y="4759563"/>
              <a:chExt cx="1531090" cy="38728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ECC8134-8643-447D-9022-307698BB9629}"/>
                  </a:ext>
                </a:extLst>
              </p:cNvPr>
              <p:cNvSpPr/>
              <p:nvPr/>
            </p:nvSpPr>
            <p:spPr>
              <a:xfrm>
                <a:off x="7519228" y="4759563"/>
                <a:ext cx="939235" cy="387286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</a:t>
                </a:r>
              </a:p>
              <a:p>
                <a:pPr algn="ctr"/>
                <a:r>
                  <a:rPr lang="en-US" altLang="ko-KR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70%</a:t>
                </a:r>
                <a:endPara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D163C6-BE84-4201-B317-62E0AC0F9F1E}"/>
                  </a:ext>
                </a:extLst>
              </p:cNvPr>
              <p:cNvSpPr/>
              <p:nvPr/>
            </p:nvSpPr>
            <p:spPr>
              <a:xfrm>
                <a:off x="8458463" y="4759563"/>
                <a:ext cx="591855" cy="387286"/>
              </a:xfrm>
              <a:prstGeom prst="rect">
                <a:avLst/>
              </a:prstGeom>
              <a:solidFill>
                <a:schemeClr val="accent4">
                  <a:lumMod val="50000"/>
                  <a:alpha val="7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Test</a:t>
                </a:r>
              </a:p>
              <a:p>
                <a:pPr algn="ctr"/>
                <a:r>
                  <a:rPr lang="en-US" altLang="ko-KR" sz="105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30%</a:t>
                </a:r>
                <a:endPara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322D3A6-D549-4F3E-8A6C-4CFCB871923E}"/>
              </a:ext>
            </a:extLst>
          </p:cNvPr>
          <p:cNvGrpSpPr/>
          <p:nvPr/>
        </p:nvGrpSpPr>
        <p:grpSpPr>
          <a:xfrm>
            <a:off x="9872333" y="1167260"/>
            <a:ext cx="1800000" cy="2580773"/>
            <a:chOff x="9872333" y="1167260"/>
            <a:chExt cx="1800000" cy="25807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39E4D8-3A3E-451B-94A3-52A80D53CA55}"/>
                </a:ext>
              </a:extLst>
            </p:cNvPr>
            <p:cNvGrpSpPr/>
            <p:nvPr/>
          </p:nvGrpSpPr>
          <p:grpSpPr>
            <a:xfrm>
              <a:off x="9872333" y="1167260"/>
              <a:ext cx="1800000" cy="900000"/>
              <a:chOff x="9624683" y="1405385"/>
              <a:chExt cx="1800000" cy="90000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205E360-50C2-4D5A-AE61-B4A423792FF5}"/>
                  </a:ext>
                </a:extLst>
              </p:cNvPr>
              <p:cNvSpPr/>
              <p:nvPr/>
            </p:nvSpPr>
            <p:spPr>
              <a:xfrm>
                <a:off x="9624683" y="1405385"/>
                <a:ext cx="1800000" cy="900000"/>
              </a:xfrm>
              <a:prstGeom prst="roundRect">
                <a:avLst>
                  <a:gd name="adj" fmla="val 82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tlCol="0" anchor="ctr"/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평가 </a:t>
                </a:r>
                <a:r>
                  <a:rPr lang="ko-KR" altLang="en-US" sz="13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검증</a:t>
                </a:r>
                <a:endPara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5490FF4-4F66-4541-A8CF-25A555418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8108" y="1634967"/>
                <a:ext cx="455048" cy="412919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66DA70B-B01C-4CBC-9B6C-B4EE83EC154D}"/>
                </a:ext>
              </a:extLst>
            </p:cNvPr>
            <p:cNvSpPr/>
            <p:nvPr/>
          </p:nvSpPr>
          <p:spPr>
            <a:xfrm>
              <a:off x="9933809" y="2240125"/>
              <a:ext cx="1578863" cy="150790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2075" indent="-9207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Accuracy</a:t>
              </a:r>
            </a:p>
            <a:p>
              <a:pPr marL="92075" indent="-9207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Precision</a:t>
              </a:r>
            </a:p>
            <a:p>
              <a:pPr marL="92075" indent="-9207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Recall</a:t>
              </a:r>
            </a:p>
            <a:p>
              <a:pPr marL="92075" indent="-9207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F1 – score</a:t>
              </a:r>
            </a:p>
            <a:p>
              <a:pPr marL="92075" indent="-9207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AUC</a:t>
              </a:r>
            </a:p>
            <a:p>
              <a:pPr marL="171450" indent="-1714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6CAC871-9752-4A5E-8ABC-726C6002F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37705" y="4617875"/>
            <a:ext cx="1578863" cy="1852381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E836A27-90FE-431F-AC01-46D8068D5447}"/>
              </a:ext>
            </a:extLst>
          </p:cNvPr>
          <p:cNvGrpSpPr/>
          <p:nvPr/>
        </p:nvGrpSpPr>
        <p:grpSpPr>
          <a:xfrm>
            <a:off x="501065" y="1167260"/>
            <a:ext cx="1937578" cy="4821425"/>
            <a:chOff x="501065" y="1167260"/>
            <a:chExt cx="1937578" cy="48214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3AFED5-9F30-4CE6-AC1D-AE2291B115AC}"/>
                </a:ext>
              </a:extLst>
            </p:cNvPr>
            <p:cNvGrpSpPr/>
            <p:nvPr/>
          </p:nvGrpSpPr>
          <p:grpSpPr>
            <a:xfrm>
              <a:off x="508180" y="1167260"/>
              <a:ext cx="1800000" cy="900000"/>
              <a:chOff x="739894" y="1405385"/>
              <a:chExt cx="1800000" cy="900000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6E9D91B-680D-42DC-B82C-B95035AEA71F}"/>
                  </a:ext>
                </a:extLst>
              </p:cNvPr>
              <p:cNvSpPr/>
              <p:nvPr/>
            </p:nvSpPr>
            <p:spPr>
              <a:xfrm>
                <a:off x="739894" y="1405385"/>
                <a:ext cx="1800000" cy="900000"/>
              </a:xfrm>
              <a:prstGeom prst="roundRect">
                <a:avLst>
                  <a:gd name="adj" fmla="val 726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0" rtlCol="0" anchor="ctr"/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</a:t>
                </a:r>
                <a:endPara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수집</a:t>
                </a:r>
                <a:endPara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7BD0E3D-A1D1-40BE-AE39-46FE9D372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073" y="1578565"/>
                <a:ext cx="500036" cy="500036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5247FD7-CC79-4E32-BC2A-BED5BF565197}"/>
                </a:ext>
              </a:extLst>
            </p:cNvPr>
            <p:cNvGrpSpPr/>
            <p:nvPr/>
          </p:nvGrpSpPr>
          <p:grpSpPr>
            <a:xfrm>
              <a:off x="501065" y="2240440"/>
              <a:ext cx="1937578" cy="3748245"/>
              <a:chOff x="501065" y="2240440"/>
              <a:chExt cx="1937578" cy="374824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357F2F2-A7E3-4C49-A205-51F580F2978B}"/>
                  </a:ext>
                </a:extLst>
              </p:cNvPr>
              <p:cNvSpPr/>
              <p:nvPr/>
            </p:nvSpPr>
            <p:spPr>
              <a:xfrm>
                <a:off x="501065" y="2240440"/>
                <a:ext cx="1819901" cy="113132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3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부실기업</a:t>
                </a:r>
                <a:endParaRPr lang="en-US" altLang="ko-KR" sz="1300" b="1" dirty="0">
                  <a:solidFill>
                    <a:schemeClr val="tx1"/>
                  </a:solidFill>
                  <a:highlight>
                    <a:srgbClr val="FFE3D8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①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연속</a:t>
                </a:r>
                <a:r>
                  <a:rPr lang="ko-KR" altLang="en-US" sz="1100" b="1" dirty="0">
                    <a:solidFill>
                      <a:srgbClr val="E8640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이자보상비율</a:t>
                </a:r>
                <a:r>
                  <a:rPr lang="ko-KR" altLang="en-US" sz="1100" b="1" dirty="0">
                    <a:solidFill>
                      <a:srgbClr val="E8640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sz="1100" b="1" dirty="0">
                  <a:solidFill>
                    <a:srgbClr val="E8640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</a:t>
                </a:r>
                <a:r>
                  <a:rPr lang="en-US" altLang="ko-KR" sz="11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미만  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or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sz="11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②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연속</a:t>
                </a:r>
                <a:r>
                  <a:rPr lang="ko-KR" altLang="en-US" sz="1100" b="1" dirty="0">
                    <a:solidFill>
                      <a:srgbClr val="E8640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매출액 증가율 </a:t>
                </a:r>
                <a:endParaRPr lang="en-US" altLang="ko-KR" sz="1100" b="1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20%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미만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endPara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화살표: 아래쪽 23">
                <a:extLst>
                  <a:ext uri="{FF2B5EF4-FFF2-40B4-BE49-F238E27FC236}">
                    <a16:creationId xmlns:a16="http://schemas.microsoft.com/office/drawing/2014/main" id="{1B8E8C64-CB8B-49D3-8A00-B3D029064486}"/>
                  </a:ext>
                </a:extLst>
              </p:cNvPr>
              <p:cNvSpPr/>
              <p:nvPr/>
            </p:nvSpPr>
            <p:spPr>
              <a:xfrm>
                <a:off x="1075782" y="3500963"/>
                <a:ext cx="594714" cy="315943"/>
              </a:xfrm>
              <a:prstGeom prst="downArrow">
                <a:avLst>
                  <a:gd name="adj1" fmla="val 58542"/>
                  <a:gd name="adj2" fmla="val 50000"/>
                </a:avLst>
              </a:prstGeom>
              <a:solidFill>
                <a:srgbClr val="E8640B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D3DC6D2-52F4-4957-B033-1BA9949A6977}"/>
                  </a:ext>
                </a:extLst>
              </p:cNvPr>
              <p:cNvSpPr/>
              <p:nvPr/>
            </p:nvSpPr>
            <p:spPr>
              <a:xfrm>
                <a:off x="501065" y="3896597"/>
                <a:ext cx="1937578" cy="209208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1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수집 기간 및 출처</a:t>
                </a:r>
                <a:endParaRPr lang="en-US" altLang="ko-KR" sz="1100" b="1" dirty="0">
                  <a:solidFill>
                    <a:schemeClr val="tx1"/>
                  </a:solidFill>
                  <a:highlight>
                    <a:srgbClr val="FFE3D8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기간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2011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~ 2020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대상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KOSPI, KOSDAQ</a:t>
                </a:r>
              </a:p>
              <a:p>
                <a:pPr>
                  <a:spcAft>
                    <a:spcPts val="1000"/>
                  </a:spcAft>
                </a:pP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출처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TS2000, DART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후보 변수 </a:t>
                </a:r>
                <a:r>
                  <a:rPr lang="en-US" altLang="ko-KR" sz="11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 X )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재무데이터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49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업종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 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종속 변수 </a:t>
                </a:r>
                <a:r>
                  <a:rPr lang="en-US" altLang="ko-KR" sz="1100" b="1" dirty="0">
                    <a:solidFill>
                      <a:schemeClr val="tx1"/>
                    </a:solidFill>
                    <a:highlight>
                      <a:srgbClr val="FFE3D8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 Y )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부실기업 해당 여부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CAB87DC-2E7D-43E9-B576-F22E7BC2F14E}"/>
              </a:ext>
            </a:extLst>
          </p:cNvPr>
          <p:cNvGrpSpPr/>
          <p:nvPr/>
        </p:nvGrpSpPr>
        <p:grpSpPr>
          <a:xfrm>
            <a:off x="2773271" y="1225102"/>
            <a:ext cx="4105994" cy="900000"/>
            <a:chOff x="2954855" y="1167260"/>
            <a:chExt cx="3974549" cy="9000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241DB79-0391-451C-96B1-244BE22819ED}"/>
                </a:ext>
              </a:extLst>
            </p:cNvPr>
            <p:cNvSpPr/>
            <p:nvPr/>
          </p:nvSpPr>
          <p:spPr>
            <a:xfrm>
              <a:off x="2954855" y="1167260"/>
              <a:ext cx="3974549" cy="900000"/>
            </a:xfrm>
            <a:prstGeom prst="roundRect">
              <a:avLst>
                <a:gd name="adj" fmla="val 726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indent="715963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 </a:t>
              </a:r>
              <a:r>
                <a:rPr lang="ko-KR" altLang="en-US" sz="1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</a:t>
              </a: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715963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Feature Selection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4BB1175-0091-44A1-BCC8-140001A2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0424" y="1290218"/>
              <a:ext cx="641115" cy="641115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D47CE88-9D02-4EED-B1F5-180FC63BAA37}"/>
              </a:ext>
            </a:extLst>
          </p:cNvPr>
          <p:cNvGrpSpPr/>
          <p:nvPr/>
        </p:nvGrpSpPr>
        <p:grpSpPr>
          <a:xfrm>
            <a:off x="2607259" y="5242353"/>
            <a:ext cx="812840" cy="757882"/>
            <a:chOff x="2607259" y="5280453"/>
            <a:chExt cx="812840" cy="757882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31B79D7-1A17-4EE8-B4A9-F0301AA24FC3}"/>
                </a:ext>
              </a:extLst>
            </p:cNvPr>
            <p:cNvSpPr/>
            <p:nvPr/>
          </p:nvSpPr>
          <p:spPr>
            <a:xfrm>
              <a:off x="2607259" y="5280453"/>
              <a:ext cx="812840" cy="360000"/>
            </a:xfrm>
            <a:prstGeom prst="roundRect">
              <a:avLst/>
            </a:prstGeom>
            <a:solidFill>
              <a:srgbClr val="002060">
                <a:alpha val="3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정규성검정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8006EB2-3D3D-4E27-9B70-97499EFA1382}"/>
                </a:ext>
              </a:extLst>
            </p:cNvPr>
            <p:cNvSpPr/>
            <p:nvPr/>
          </p:nvSpPr>
          <p:spPr>
            <a:xfrm>
              <a:off x="2607259" y="5678335"/>
              <a:ext cx="812840" cy="360000"/>
            </a:xfrm>
            <a:prstGeom prst="roundRect">
              <a:avLst/>
            </a:prstGeom>
            <a:solidFill>
              <a:srgbClr val="002060">
                <a:alpha val="3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이상치처리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B94CBF6-3261-4743-BFFF-A145E9A6B880}"/>
              </a:ext>
            </a:extLst>
          </p:cNvPr>
          <p:cNvGrpSpPr/>
          <p:nvPr/>
        </p:nvGrpSpPr>
        <p:grpSpPr>
          <a:xfrm>
            <a:off x="3786144" y="5242354"/>
            <a:ext cx="812840" cy="757881"/>
            <a:chOff x="3786144" y="5280454"/>
            <a:chExt cx="812840" cy="75788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529E6A4-B687-4C69-9BA8-B0924D84A1A2}"/>
                </a:ext>
              </a:extLst>
            </p:cNvPr>
            <p:cNvSpPr/>
            <p:nvPr/>
          </p:nvSpPr>
          <p:spPr>
            <a:xfrm>
              <a:off x="3786144" y="5280454"/>
              <a:ext cx="812840" cy="36000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검정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DCD6ECF-A4D8-4DBB-86C4-C0D3A53649D2}"/>
                </a:ext>
              </a:extLst>
            </p:cNvPr>
            <p:cNvSpPr/>
            <p:nvPr/>
          </p:nvSpPr>
          <p:spPr>
            <a:xfrm>
              <a:off x="3786144" y="5678335"/>
              <a:ext cx="812840" cy="36000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VIF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49C3CA1-8B78-41C4-96BE-247979162DCB}"/>
              </a:ext>
            </a:extLst>
          </p:cNvPr>
          <p:cNvSpPr/>
          <p:nvPr/>
        </p:nvSpPr>
        <p:spPr>
          <a:xfrm>
            <a:off x="4965029" y="5251879"/>
            <a:ext cx="812840" cy="731836"/>
          </a:xfrm>
          <a:prstGeom prst="roundRect">
            <a:avLst>
              <a:gd name="adj" fmla="val 8569"/>
            </a:avLst>
          </a:prstGeom>
          <a:solidFill>
            <a:srgbClr val="002060">
              <a:alpha val="7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Selection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A003B3A-0160-4DE1-8271-A73F83F9D53B}"/>
              </a:ext>
            </a:extLst>
          </p:cNvPr>
          <p:cNvSpPr/>
          <p:nvPr/>
        </p:nvSpPr>
        <p:spPr>
          <a:xfrm>
            <a:off x="6143213" y="5251879"/>
            <a:ext cx="812840" cy="731836"/>
          </a:xfrm>
          <a:prstGeom prst="roundRect">
            <a:avLst>
              <a:gd name="adj" fmla="val 8569"/>
            </a:avLst>
          </a:prstGeom>
          <a:solidFill>
            <a:srgbClr val="0020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 – 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27EB774F-51B4-48BF-9631-8B0E4ED4E551}"/>
              </a:ext>
            </a:extLst>
          </p:cNvPr>
          <p:cNvSpPr/>
          <p:nvPr/>
        </p:nvSpPr>
        <p:spPr>
          <a:xfrm rot="5400000">
            <a:off x="3398077" y="5526620"/>
            <a:ext cx="425861" cy="182092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415A1862-B14F-4E11-81F9-321524EC86ED}"/>
              </a:ext>
            </a:extLst>
          </p:cNvPr>
          <p:cNvSpPr/>
          <p:nvPr/>
        </p:nvSpPr>
        <p:spPr>
          <a:xfrm rot="5400000">
            <a:off x="4567451" y="5526620"/>
            <a:ext cx="425861" cy="18209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960A8E6-D2A5-4A78-A55A-E7B776709CA3}"/>
              </a:ext>
            </a:extLst>
          </p:cNvPr>
          <p:cNvSpPr/>
          <p:nvPr/>
        </p:nvSpPr>
        <p:spPr>
          <a:xfrm rot="5400000">
            <a:off x="5752577" y="5526620"/>
            <a:ext cx="425861" cy="182092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DC3DBFE-7D13-4736-9ED1-4800D70FF8A0}"/>
              </a:ext>
            </a:extLst>
          </p:cNvPr>
          <p:cNvGrpSpPr/>
          <p:nvPr/>
        </p:nvGrpSpPr>
        <p:grpSpPr>
          <a:xfrm>
            <a:off x="2565651" y="2351462"/>
            <a:ext cx="4462340" cy="1556224"/>
            <a:chOff x="2565651" y="2351462"/>
            <a:chExt cx="4462340" cy="155622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9DD7EC3-1E34-494D-B286-6BC81D9494DD}"/>
                </a:ext>
              </a:extLst>
            </p:cNvPr>
            <p:cNvGrpSpPr/>
            <p:nvPr/>
          </p:nvGrpSpPr>
          <p:grpSpPr>
            <a:xfrm>
              <a:off x="2565651" y="2409519"/>
              <a:ext cx="1591447" cy="1024563"/>
              <a:chOff x="5521614" y="2346162"/>
              <a:chExt cx="1591447" cy="102456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4B47917-05DB-4D02-BD15-42B43DDAE06A}"/>
                  </a:ext>
                </a:extLst>
              </p:cNvPr>
              <p:cNvSpPr/>
              <p:nvPr/>
            </p:nvSpPr>
            <p:spPr>
              <a:xfrm>
                <a:off x="5521614" y="2346162"/>
                <a:ext cx="1591447" cy="10245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tlCol="0" anchor="t"/>
              <a:lstStyle/>
              <a:p>
                <a:pPr>
                  <a:spcAft>
                    <a:spcPts val="100"/>
                  </a:spcAft>
                </a:pPr>
                <a:r>
                  <a:rPr lang="ko-KR" altLang="en-US" sz="12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 민감 업종 </a:t>
                </a:r>
                <a:endParaRPr lang="en-US" altLang="ko-KR" sz="12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100"/>
                  </a:spcAft>
                </a:pPr>
                <a:r>
                  <a:rPr lang="en-US" altLang="ko-KR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Dummy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 부여 </a:t>
                </a: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100"/>
                  </a:spcAft>
                </a:pP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spcAft>
                    <a:spcPts val="100"/>
                  </a:spcAft>
                </a:pPr>
                <a:endPara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6573F06-849C-4D25-8D0F-8AAF4335375A}"/>
                  </a:ext>
                </a:extLst>
              </p:cNvPr>
              <p:cNvGrpSpPr/>
              <p:nvPr/>
            </p:nvGrpSpPr>
            <p:grpSpPr>
              <a:xfrm>
                <a:off x="5542991" y="2764172"/>
                <a:ext cx="1550677" cy="568578"/>
                <a:chOff x="5542991" y="2764172"/>
                <a:chExt cx="1550677" cy="568578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70A87B8C-480C-447B-AD24-5C87D00ACCB7}"/>
                    </a:ext>
                  </a:extLst>
                </p:cNvPr>
                <p:cNvSpPr/>
                <p:nvPr/>
              </p:nvSpPr>
              <p:spPr>
                <a:xfrm>
                  <a:off x="5542991" y="2764172"/>
                  <a:ext cx="653088" cy="568578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건설업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도</a:t>
                  </a:r>
                  <a:r>
                    <a:rPr lang="en-US" altLang="ko-KR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소매업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부동산업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F713700-2E3A-4C9F-88C5-F23AF6621680}"/>
                    </a:ext>
                  </a:extLst>
                </p:cNvPr>
                <p:cNvSpPr/>
                <p:nvPr/>
              </p:nvSpPr>
              <p:spPr>
                <a:xfrm>
                  <a:off x="6210894" y="2764172"/>
                  <a:ext cx="882774" cy="568578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숙박</a:t>
                  </a:r>
                  <a:r>
                    <a:rPr lang="en-US" altLang="ko-KR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음식점업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임대업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lvl="0">
                    <a:spcAft>
                      <a:spcPts val="100"/>
                    </a:spcAft>
                  </a:pPr>
                  <a:r>
                    <a:rPr lang="ko-KR" altLang="en-US" sz="9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제조업</a:t>
                  </a:r>
                  <a:endParaRPr lang="en-US" altLang="ko-KR" sz="9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6E842D4-74EE-457B-B377-E1ECC4C1CC98}"/>
                </a:ext>
              </a:extLst>
            </p:cNvPr>
            <p:cNvSpPr/>
            <p:nvPr/>
          </p:nvSpPr>
          <p:spPr>
            <a:xfrm>
              <a:off x="4212991" y="2351462"/>
              <a:ext cx="2781255" cy="102456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tlCol="0" anchor="t"/>
            <a:lstStyle/>
            <a:p>
              <a:pPr>
                <a:spcAft>
                  <a:spcPts val="100"/>
                </a:spcAft>
              </a:pPr>
              <a:r>
                <a:rPr lang="ko-KR" altLang="en-US" sz="12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경기순환 국면 </a:t>
              </a:r>
              <a:r>
                <a:rPr lang="ko-KR" altLang="en-US" sz="11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Dataset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구성</a:t>
              </a:r>
              <a:endPara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Aft>
                  <a:spcPts val="100"/>
                </a:spcAft>
              </a:pPr>
              <a:endPara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Aft>
                  <a:spcPts val="100"/>
                </a:spcAft>
              </a:pPr>
              <a:endPara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EEF362-F980-4A3B-A0D5-D2B931926FB7}"/>
                </a:ext>
              </a:extLst>
            </p:cNvPr>
            <p:cNvSpPr/>
            <p:nvPr/>
          </p:nvSpPr>
          <p:spPr>
            <a:xfrm>
              <a:off x="4223842" y="2830019"/>
              <a:ext cx="622750" cy="5684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>
                <a:spcAft>
                  <a:spcPts val="100"/>
                </a:spcAft>
              </a:pPr>
              <a:r>
                <a:rPr lang="en-US" altLang="ko-KR" sz="10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 1</a:t>
              </a:r>
            </a:p>
            <a:p>
              <a:pPr lvl="0">
                <a:spcAft>
                  <a:spcPts val="100"/>
                </a:spcAft>
              </a:pPr>
              <a:r>
                <a:rPr lang="ko-KR" altLang="en-US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경기순환 </a:t>
              </a:r>
              <a:endParaRPr lang="en-US" altLang="ko-KR" sz="9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spcAft>
                  <a:spcPts val="100"/>
                </a:spcAft>
              </a:pPr>
              <a:r>
                <a:rPr lang="ko-KR" altLang="en-US" sz="900" dirty="0" err="1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미반영</a:t>
              </a:r>
              <a:endParaRPr lang="en-US" altLang="ko-KR" sz="9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03FE1E9-A274-442C-A5E5-B3FBB543CAB8}"/>
                </a:ext>
              </a:extLst>
            </p:cNvPr>
            <p:cNvSpPr/>
            <p:nvPr/>
          </p:nvSpPr>
          <p:spPr>
            <a:xfrm>
              <a:off x="4870299" y="2830019"/>
              <a:ext cx="1043786" cy="5684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>
                <a:spcAft>
                  <a:spcPts val="100"/>
                </a:spcAft>
              </a:pPr>
              <a:r>
                <a:rPr lang="ko-KR" altLang="en-US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경기구분 기준 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  <a:p>
              <a:pPr lvl="0">
                <a:spcAft>
                  <a:spcPts val="100"/>
                </a:spcAft>
              </a:pPr>
              <a:r>
                <a:rPr lang="en-US" altLang="ko-KR" sz="9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Set2 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순환확장기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spcAft>
                  <a:spcPts val="100"/>
                </a:spcAft>
              </a:pPr>
              <a:r>
                <a:rPr lang="en-US" altLang="ko-KR" sz="9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Set3 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순환수축기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656910-2711-4C39-BFFB-4816D75F995B}"/>
                </a:ext>
              </a:extLst>
            </p:cNvPr>
            <p:cNvSpPr/>
            <p:nvPr/>
          </p:nvSpPr>
          <p:spPr>
            <a:xfrm>
              <a:off x="5934548" y="2830019"/>
              <a:ext cx="1043786" cy="5684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>
                <a:spcAft>
                  <a:spcPts val="100"/>
                </a:spcAft>
              </a:pPr>
              <a:r>
                <a:rPr lang="ko-KR" altLang="en-US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경기구분 기준 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  <a:p>
              <a:pPr lvl="0">
                <a:spcAft>
                  <a:spcPts val="100"/>
                </a:spcAft>
              </a:pPr>
              <a:r>
                <a:rPr lang="en-US" altLang="ko-KR" sz="9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Set4 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순환확장기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spcAft>
                  <a:spcPts val="100"/>
                </a:spcAft>
              </a:pPr>
              <a:r>
                <a:rPr lang="en-US" altLang="ko-KR" sz="900" b="1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Set5 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순환수축기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B21E00B1-47A3-436D-A9C4-E9268498AE86}"/>
                </a:ext>
              </a:extLst>
            </p:cNvPr>
            <p:cNvSpPr/>
            <p:nvPr/>
          </p:nvSpPr>
          <p:spPr>
            <a:xfrm>
              <a:off x="4170739" y="2396323"/>
              <a:ext cx="2857252" cy="1511363"/>
            </a:xfrm>
            <a:prstGeom prst="roundRect">
              <a:avLst>
                <a:gd name="adj" fmla="val 7566"/>
              </a:avLst>
            </a:prstGeom>
            <a:noFill/>
            <a:ln w="1905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highlight>
                    <a:srgbClr val="CCEFFC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Dataset</a:t>
              </a:r>
              <a:endParaRPr lang="ko-KR" altLang="en-US" sz="1400" b="1" dirty="0">
                <a:solidFill>
                  <a:schemeClr val="tx1"/>
                </a:solidFill>
                <a:highlight>
                  <a:srgbClr val="CCEFFC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0C8266-2D69-4236-AEA8-98E3A552FF1C}"/>
              </a:ext>
            </a:extLst>
          </p:cNvPr>
          <p:cNvGrpSpPr/>
          <p:nvPr/>
        </p:nvGrpSpPr>
        <p:grpSpPr>
          <a:xfrm>
            <a:off x="3021331" y="3961026"/>
            <a:ext cx="3689851" cy="1192691"/>
            <a:chOff x="3143250" y="3903184"/>
            <a:chExt cx="3689851" cy="1192691"/>
          </a:xfrm>
        </p:grpSpPr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C65935A-DFC4-4DD0-B24B-667787106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3250" y="3903184"/>
              <a:ext cx="2547714" cy="1192691"/>
            </a:xfrm>
            <a:prstGeom prst="straightConnector1">
              <a:avLst/>
            </a:prstGeom>
            <a:ln w="57150">
              <a:solidFill>
                <a:srgbClr val="8A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8DF7A2B-8955-4D50-B565-5B9773589E44}"/>
                </a:ext>
              </a:extLst>
            </p:cNvPr>
            <p:cNvGrpSpPr/>
            <p:nvPr/>
          </p:nvGrpSpPr>
          <p:grpSpPr>
            <a:xfrm>
              <a:off x="3325646" y="4135115"/>
              <a:ext cx="3507455" cy="676237"/>
              <a:chOff x="3354221" y="4297040"/>
              <a:chExt cx="3507455" cy="676237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52ADA1E8-2B26-4739-9BFB-6880E90F819E}"/>
                  </a:ext>
                </a:extLst>
              </p:cNvPr>
              <p:cNvSpPr/>
              <p:nvPr/>
            </p:nvSpPr>
            <p:spPr>
              <a:xfrm>
                <a:off x="3354221" y="4375405"/>
                <a:ext cx="2365318" cy="481654"/>
              </a:xfrm>
              <a:prstGeom prst="hexagon">
                <a:avLst>
                  <a:gd name="adj" fmla="val 37566"/>
                  <a:gd name="vf" fmla="val 115470"/>
                </a:avLst>
              </a:prstGeom>
              <a:solidFill>
                <a:schemeClr val="bg1">
                  <a:lumMod val="95000"/>
                  <a:alpha val="90000"/>
                </a:schemeClr>
              </a:solidFill>
              <a:ln w="6350">
                <a:solidFill>
                  <a:schemeClr val="bg1">
                    <a:lumMod val="7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이상치 처리</a:t>
                </a:r>
                <a:endParaRPr lang="en-US" altLang="ko-KR" sz="13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직사각형 114">
                <a:extLst>
                  <a:ext uri="{FF2B5EF4-FFF2-40B4-BE49-F238E27FC236}">
                    <a16:creationId xmlns:a16="http://schemas.microsoft.com/office/drawing/2014/main" id="{C38C7ACB-4E0B-4E8F-90C1-EC30E95EBEB5}"/>
                  </a:ext>
                </a:extLst>
              </p:cNvPr>
              <p:cNvSpPr/>
              <p:nvPr/>
            </p:nvSpPr>
            <p:spPr>
              <a:xfrm>
                <a:off x="4249376" y="4297040"/>
                <a:ext cx="2612300" cy="676237"/>
              </a:xfrm>
              <a:prstGeom prst="hexagon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5725" lvl="0" indent="-85725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1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윈저라이징</a:t>
                </a:r>
                <a:endPara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85725" lvl="0" indent="-85725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스케일링</a:t>
                </a:r>
                <a:endPara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E8152-8193-46E1-81C2-E412835A515A}"/>
              </a:ext>
            </a:extLst>
          </p:cNvPr>
          <p:cNvSpPr/>
          <p:nvPr/>
        </p:nvSpPr>
        <p:spPr>
          <a:xfrm>
            <a:off x="1904999" y="332360"/>
            <a:ext cx="6333066" cy="52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500" dirty="0">
                <a:solidFill>
                  <a:srgbClr val="04549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 체계도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0F2E826-3C3C-404A-ACE1-5F9C3CEA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9" y="109063"/>
            <a:ext cx="2743200" cy="365125"/>
          </a:xfrm>
          <a:prstGeom prst="rect">
            <a:avLst/>
          </a:prstGeom>
        </p:spPr>
        <p:txBody>
          <a:bodyPr/>
          <a:lstStyle/>
          <a:p>
            <a:fld id="{982BF59D-539D-4544-8799-1020E634EBE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>
            <a:extLst>
              <a:ext uri="{FF2B5EF4-FFF2-40B4-BE49-F238E27FC236}">
                <a16:creationId xmlns:a16="http://schemas.microsoft.com/office/drawing/2014/main" id="{0C8154D3-FFC1-4FA4-992F-FF7E71D57C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0" y="5010349"/>
            <a:ext cx="12192000" cy="0"/>
          </a:xfrm>
          <a:prstGeom prst="line">
            <a:avLst/>
          </a:prstGeom>
          <a:noFill/>
          <a:ln w="3810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GB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86346E-EFBC-4C41-9DD5-4B6F98A2EB0A}"/>
              </a:ext>
            </a:extLst>
          </p:cNvPr>
          <p:cNvSpPr/>
          <p:nvPr/>
        </p:nvSpPr>
        <p:spPr>
          <a:xfrm>
            <a:off x="0" y="-1"/>
            <a:ext cx="12192000" cy="1868879"/>
          </a:xfrm>
          <a:prstGeom prst="rect">
            <a:avLst/>
          </a:prstGeom>
          <a:solidFill>
            <a:srgbClr val="0020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 표   순 서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9AAD485-C812-4F85-8F1A-7D301CE3E8C8}"/>
              </a:ext>
            </a:extLst>
          </p:cNvPr>
          <p:cNvGrpSpPr/>
          <p:nvPr/>
        </p:nvGrpSpPr>
        <p:grpSpPr>
          <a:xfrm>
            <a:off x="3467024" y="5178882"/>
            <a:ext cx="922047" cy="717359"/>
            <a:chOff x="3467024" y="5178882"/>
            <a:chExt cx="922047" cy="717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A2DD8B-E26D-423D-A29D-5876E7C6E254}"/>
                </a:ext>
              </a:extLst>
            </p:cNvPr>
            <p:cNvSpPr txBox="1"/>
            <p:nvPr/>
          </p:nvSpPr>
          <p:spPr>
            <a:xfrm>
              <a:off x="3467024" y="5178882"/>
              <a:ext cx="922047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DD1721-EC6E-498F-8C3B-1720C7665947}"/>
                </a:ext>
              </a:extLst>
            </p:cNvPr>
            <p:cNvSpPr txBox="1"/>
            <p:nvPr/>
          </p:nvSpPr>
          <p:spPr>
            <a:xfrm>
              <a:off x="3620205" y="5511456"/>
              <a:ext cx="615681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EDA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A52AE6-DE06-4FCC-834B-826015A6B628}"/>
              </a:ext>
            </a:extLst>
          </p:cNvPr>
          <p:cNvGrpSpPr/>
          <p:nvPr/>
        </p:nvGrpSpPr>
        <p:grpSpPr>
          <a:xfrm>
            <a:off x="5111862" y="5178882"/>
            <a:ext cx="1985672" cy="717359"/>
            <a:chOff x="5111862" y="5178882"/>
            <a:chExt cx="1985672" cy="7173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23CD36-2AFF-4C96-8C44-FE7EC5EE5E8D}"/>
                </a:ext>
              </a:extLst>
            </p:cNvPr>
            <p:cNvSpPr txBox="1"/>
            <p:nvPr/>
          </p:nvSpPr>
          <p:spPr>
            <a:xfrm>
              <a:off x="5608089" y="5178882"/>
              <a:ext cx="993221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B8C75-579A-4C80-853A-1DEE2C237AFB}"/>
                </a:ext>
              </a:extLst>
            </p:cNvPr>
            <p:cNvSpPr txBox="1"/>
            <p:nvPr/>
          </p:nvSpPr>
          <p:spPr>
            <a:xfrm>
              <a:off x="5111862" y="5511456"/>
              <a:ext cx="198567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Feature Selection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2869ED7-F7D1-4D50-AC47-CF286ADCF1D3}"/>
              </a:ext>
            </a:extLst>
          </p:cNvPr>
          <p:cNvGrpSpPr/>
          <p:nvPr/>
        </p:nvGrpSpPr>
        <p:grpSpPr>
          <a:xfrm>
            <a:off x="7636455" y="5178882"/>
            <a:ext cx="1332096" cy="1022058"/>
            <a:chOff x="7636455" y="5178882"/>
            <a:chExt cx="1332096" cy="102205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850E82-8D3A-4BB9-9258-58DC73628D7A}"/>
                </a:ext>
              </a:extLst>
            </p:cNvPr>
            <p:cNvSpPr txBox="1"/>
            <p:nvPr/>
          </p:nvSpPr>
          <p:spPr>
            <a:xfrm>
              <a:off x="7770309" y="5178882"/>
              <a:ext cx="1064394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Part.</a:t>
              </a: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 </a:t>
              </a: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III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BF1C73C-A707-4423-BA3B-BD099506E500}"/>
                </a:ext>
              </a:extLst>
            </p:cNvPr>
            <p:cNvSpPr txBox="1"/>
            <p:nvPr/>
          </p:nvSpPr>
          <p:spPr>
            <a:xfrm>
              <a:off x="7636455" y="5511456"/>
              <a:ext cx="1332096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Modeling</a:t>
              </a: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결과 및 평가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1F9079D-F97A-4A46-B546-6F74B871A274}"/>
              </a:ext>
            </a:extLst>
          </p:cNvPr>
          <p:cNvGrpSpPr/>
          <p:nvPr/>
        </p:nvGrpSpPr>
        <p:grpSpPr>
          <a:xfrm>
            <a:off x="9843877" y="5178882"/>
            <a:ext cx="1332736" cy="717359"/>
            <a:chOff x="9843877" y="5178882"/>
            <a:chExt cx="1332736" cy="71735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782E92D-038D-4115-92F3-277113ABCE9A}"/>
                </a:ext>
              </a:extLst>
            </p:cNvPr>
            <p:cNvSpPr txBox="1"/>
            <p:nvPr/>
          </p:nvSpPr>
          <p:spPr>
            <a:xfrm>
              <a:off x="9843877" y="5178882"/>
              <a:ext cx="1332736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en-US" altLang="ko-KR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Appendix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91C42-951E-4D69-8AC4-A9443CB7CCFE}"/>
                </a:ext>
              </a:extLst>
            </p:cNvPr>
            <p:cNvSpPr txBox="1"/>
            <p:nvPr/>
          </p:nvSpPr>
          <p:spPr>
            <a:xfrm>
              <a:off x="9871759" y="5511456"/>
              <a:ext cx="1276952" cy="384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참고문헌 등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624C59F-DB78-437F-9529-1CBC44FB5D12}"/>
              </a:ext>
            </a:extLst>
          </p:cNvPr>
          <p:cNvGrpSpPr/>
          <p:nvPr/>
        </p:nvGrpSpPr>
        <p:grpSpPr>
          <a:xfrm>
            <a:off x="1208330" y="5178882"/>
            <a:ext cx="1014380" cy="1022058"/>
            <a:chOff x="1208330" y="5178882"/>
            <a:chExt cx="1014380" cy="102205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85D9A2-6477-4CA5-8F92-6D31B19EFA79}"/>
                </a:ext>
              </a:extLst>
            </p:cNvPr>
            <p:cNvSpPr txBox="1"/>
            <p:nvPr/>
          </p:nvSpPr>
          <p:spPr>
            <a:xfrm>
              <a:off x="1391716" y="5178882"/>
              <a:ext cx="647613" cy="41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2000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 ExtraBold" panose="02000903000000020004" pitchFamily="2" charset="-127"/>
                </a:rPr>
                <a:t>소개</a:t>
              </a:r>
              <a:endPara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642E6D-4B40-4C47-952D-2EE38A68115D}"/>
                </a:ext>
              </a:extLst>
            </p:cNvPr>
            <p:cNvSpPr txBox="1"/>
            <p:nvPr/>
          </p:nvSpPr>
          <p:spPr>
            <a:xfrm>
              <a:off x="1208330" y="5511456"/>
              <a:ext cx="1014380" cy="689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팀원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  <a:p>
              <a:pPr algn="ctr" latinLnBrk="0">
                <a:lnSpc>
                  <a:spcPct val="110000"/>
                </a:lnSpc>
              </a:pPr>
              <a:r>
                <a:rPr lang="ko-KR" altLang="en-US" b="1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3B548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ExtraBold" panose="02000903000000020004" pitchFamily="2" charset="-127"/>
                </a:rPr>
                <a:t>선행연구</a:t>
              </a:r>
              <a:endParaRPr lang="en-US" altLang="ko-KR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3B548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D0B9CA8-167B-4907-9B19-7C0174703183}"/>
              </a:ext>
            </a:extLst>
          </p:cNvPr>
          <p:cNvGrpSpPr/>
          <p:nvPr/>
        </p:nvGrpSpPr>
        <p:grpSpPr>
          <a:xfrm>
            <a:off x="5352160" y="2824277"/>
            <a:ext cx="1479915" cy="2324135"/>
            <a:chOff x="5352160" y="2833802"/>
            <a:chExt cx="1479915" cy="23241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D572C1-7BD7-4CC7-AD6D-5CB0022BF799}"/>
                </a:ext>
              </a:extLst>
            </p:cNvPr>
            <p:cNvGrpSpPr/>
            <p:nvPr/>
          </p:nvGrpSpPr>
          <p:grpSpPr>
            <a:xfrm>
              <a:off x="5352160" y="2833802"/>
              <a:ext cx="1479915" cy="2324135"/>
              <a:chOff x="5346550" y="3052877"/>
              <a:chExt cx="1479915" cy="2324135"/>
            </a:xfrm>
            <a:solidFill>
              <a:srgbClr val="002060">
                <a:alpha val="50000"/>
              </a:srgbClr>
            </a:solidFill>
          </p:grpSpPr>
          <p:sp>
            <p:nvSpPr>
              <p:cNvPr id="54" name="Oval 7">
                <a:extLst>
                  <a:ext uri="{FF2B5EF4-FFF2-40B4-BE49-F238E27FC236}">
                    <a16:creationId xmlns:a16="http://schemas.microsoft.com/office/drawing/2014/main" id="{3C865ADF-4950-4132-A945-5BC0DB9C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350" y="5125012"/>
                <a:ext cx="252000" cy="252000"/>
              </a:xfrm>
              <a:prstGeom prst="ellipse">
                <a:avLst/>
              </a:prstGeom>
              <a:solidFill>
                <a:srgbClr val="3B54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A6AC85B-7C5B-44A8-90B8-5B5F945E442B}"/>
                  </a:ext>
                </a:extLst>
              </p:cNvPr>
              <p:cNvGrpSpPr/>
              <p:nvPr/>
            </p:nvGrpSpPr>
            <p:grpSpPr>
              <a:xfrm>
                <a:off x="5346550" y="3052877"/>
                <a:ext cx="1479915" cy="1506385"/>
                <a:chOff x="515625" y="3240066"/>
                <a:chExt cx="1479915" cy="1506385"/>
              </a:xfrm>
              <a:grpFill/>
            </p:grpSpPr>
            <p:sp>
              <p:nvSpPr>
                <p:cNvPr id="56" name="눈물 방울 55">
                  <a:extLst>
                    <a:ext uri="{FF2B5EF4-FFF2-40B4-BE49-F238E27FC236}">
                      <a16:creationId xmlns:a16="http://schemas.microsoft.com/office/drawing/2014/main" id="{DCA8F29D-B7D6-471D-906A-9CE9DA946627}"/>
                    </a:ext>
                  </a:extLst>
                </p:cNvPr>
                <p:cNvSpPr/>
                <p:nvPr/>
              </p:nvSpPr>
              <p:spPr>
                <a:xfrm rot="8100000">
                  <a:off x="515625" y="3240066"/>
                  <a:ext cx="1479915" cy="1506385"/>
                </a:xfrm>
                <a:prstGeom prst="teardrop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277BA249-CD4E-4C77-ABC5-C54820A25A2D}"/>
                    </a:ext>
                  </a:extLst>
                </p:cNvPr>
                <p:cNvSpPr/>
                <p:nvPr/>
              </p:nvSpPr>
              <p:spPr>
                <a:xfrm>
                  <a:off x="661501" y="3410927"/>
                  <a:ext cx="1188000" cy="118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60CD8752-3A00-48D0-A82C-4F5A813BF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612" y="3248027"/>
              <a:ext cx="704847" cy="70484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D7F15B1-8E5E-4C30-BF2A-DBCB8917279D}"/>
              </a:ext>
            </a:extLst>
          </p:cNvPr>
          <p:cNvGrpSpPr/>
          <p:nvPr/>
        </p:nvGrpSpPr>
        <p:grpSpPr>
          <a:xfrm>
            <a:off x="970588" y="2852852"/>
            <a:ext cx="1479915" cy="2289273"/>
            <a:chOff x="970588" y="2852852"/>
            <a:chExt cx="1479915" cy="228927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4120FA7-F184-4294-AB1E-0934BF2D16CE}"/>
                </a:ext>
              </a:extLst>
            </p:cNvPr>
            <p:cNvGrpSpPr/>
            <p:nvPr/>
          </p:nvGrpSpPr>
          <p:grpSpPr>
            <a:xfrm>
              <a:off x="970588" y="2852852"/>
              <a:ext cx="1479915" cy="2289273"/>
              <a:chOff x="970588" y="2852852"/>
              <a:chExt cx="1479915" cy="228927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43E608-9011-4246-96B4-8A5880B677DB}"/>
                  </a:ext>
                </a:extLst>
              </p:cNvPr>
              <p:cNvGrpSpPr/>
              <p:nvPr/>
            </p:nvGrpSpPr>
            <p:grpSpPr>
              <a:xfrm>
                <a:off x="970588" y="2852852"/>
                <a:ext cx="1479915" cy="2289273"/>
                <a:chOff x="572650" y="3071927"/>
                <a:chExt cx="1479915" cy="2289273"/>
              </a:xfrm>
              <a:solidFill>
                <a:srgbClr val="FFD277">
                  <a:alpha val="50000"/>
                </a:srgbClr>
              </a:solidFill>
            </p:grpSpPr>
            <p:sp>
              <p:nvSpPr>
                <p:cNvPr id="4" name="Oval 7">
                  <a:extLst>
                    <a:ext uri="{FF2B5EF4-FFF2-40B4-BE49-F238E27FC236}">
                      <a16:creationId xmlns:a16="http://schemas.microsoft.com/office/drawing/2014/main" id="{71C1CB76-4CFC-4DCD-8CA3-5080D686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6608" y="5109200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D464D60-CE8E-4C5C-9D72-1B380C05E8E9}"/>
                    </a:ext>
                  </a:extLst>
                </p:cNvPr>
                <p:cNvGrpSpPr/>
                <p:nvPr/>
              </p:nvGrpSpPr>
              <p:grpSpPr>
                <a:xfrm>
                  <a:off x="572650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8" name="눈물 방울 7">
                    <a:extLst>
                      <a:ext uri="{FF2B5EF4-FFF2-40B4-BE49-F238E27FC236}">
                        <a16:creationId xmlns:a16="http://schemas.microsoft.com/office/drawing/2014/main" id="{F6631AFD-0475-47B7-9B8C-DDBFF84EAB9E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9" name="타원 8">
                    <a:extLst>
                      <a:ext uri="{FF2B5EF4-FFF2-40B4-BE49-F238E27FC236}">
                        <a16:creationId xmlns:a16="http://schemas.microsoft.com/office/drawing/2014/main" id="{CFEFC7E8-17BA-4DBD-B112-D1163C704C42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7D72BEBB-BEF3-424F-8162-039932D2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859" y="3298702"/>
                <a:ext cx="723690" cy="723690"/>
              </a:xfrm>
              <a:prstGeom prst="rect">
                <a:avLst/>
              </a:prstGeom>
            </p:spPr>
          </p:pic>
        </p:grp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039F916-D91B-446A-88B8-BC6662C0472C}"/>
                </a:ext>
              </a:extLst>
            </p:cNvPr>
            <p:cNvSpPr/>
            <p:nvPr/>
          </p:nvSpPr>
          <p:spPr>
            <a:xfrm>
              <a:off x="1170820" y="3067998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74654A-E86D-4C9F-A651-2311C84439E1}"/>
              </a:ext>
            </a:extLst>
          </p:cNvPr>
          <p:cNvGrpSpPr/>
          <p:nvPr/>
        </p:nvGrpSpPr>
        <p:grpSpPr>
          <a:xfrm>
            <a:off x="3152622" y="2850385"/>
            <a:ext cx="1479915" cy="2283497"/>
            <a:chOff x="3152622" y="2850385"/>
            <a:chExt cx="1479915" cy="228349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36DAE50-3717-4C40-BB9E-5CE72413519C}"/>
                </a:ext>
              </a:extLst>
            </p:cNvPr>
            <p:cNvGrpSpPr/>
            <p:nvPr/>
          </p:nvGrpSpPr>
          <p:grpSpPr>
            <a:xfrm>
              <a:off x="3152622" y="2850385"/>
              <a:ext cx="1479915" cy="2283497"/>
              <a:chOff x="3152622" y="2850385"/>
              <a:chExt cx="1479915" cy="2283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DC27958-5B3C-45C3-9AF9-6FE28A748455}"/>
                  </a:ext>
                </a:extLst>
              </p:cNvPr>
              <p:cNvGrpSpPr/>
              <p:nvPr/>
            </p:nvGrpSpPr>
            <p:grpSpPr>
              <a:xfrm>
                <a:off x="3152622" y="2850385"/>
                <a:ext cx="1479915" cy="2283497"/>
                <a:chOff x="2973949" y="3071927"/>
                <a:chExt cx="1479915" cy="2283497"/>
              </a:xfrm>
              <a:solidFill>
                <a:srgbClr val="002060">
                  <a:alpha val="30000"/>
                </a:srgbClr>
              </a:solidFill>
            </p:grpSpPr>
            <p:sp>
              <p:nvSpPr>
                <p:cNvPr id="42" name="Oval 7">
                  <a:extLst>
                    <a:ext uri="{FF2B5EF4-FFF2-40B4-BE49-F238E27FC236}">
                      <a16:creationId xmlns:a16="http://schemas.microsoft.com/office/drawing/2014/main" id="{A2940CD1-4CCA-427F-AD87-8708A40B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413" y="5103424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8FF3475-7BA5-4D7D-A9D7-57D871DC1374}"/>
                    </a:ext>
                  </a:extLst>
                </p:cNvPr>
                <p:cNvGrpSpPr/>
                <p:nvPr/>
              </p:nvGrpSpPr>
              <p:grpSpPr>
                <a:xfrm>
                  <a:off x="2973949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4" name="눈물 방울 43">
                    <a:extLst>
                      <a:ext uri="{FF2B5EF4-FFF2-40B4-BE49-F238E27FC236}">
                        <a16:creationId xmlns:a16="http://schemas.microsoft.com/office/drawing/2014/main" id="{5CD2F609-8190-4692-B25F-DBA3864B276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rgbClr val="3B548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03B6DC1-9024-4ACD-80C1-F70B947CBCF3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CE45921-8562-4BCB-8E1D-29C5D681E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534725" y="3286127"/>
                <a:ext cx="690562" cy="636779"/>
              </a:xfrm>
              <a:prstGeom prst="rect">
                <a:avLst/>
              </a:prstGeom>
            </p:spPr>
          </p:pic>
        </p:grp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820EEE5-7228-42FE-9A95-DA67AF996499}"/>
                </a:ext>
              </a:extLst>
            </p:cNvPr>
            <p:cNvSpPr/>
            <p:nvPr/>
          </p:nvSpPr>
          <p:spPr>
            <a:xfrm>
              <a:off x="3340006" y="3059693"/>
              <a:ext cx="1080000" cy="108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69FD0CE-0868-455D-877A-0A988CB2566E}"/>
              </a:ext>
            </a:extLst>
          </p:cNvPr>
          <p:cNvGrpSpPr/>
          <p:nvPr/>
        </p:nvGrpSpPr>
        <p:grpSpPr>
          <a:xfrm>
            <a:off x="7542946" y="2846501"/>
            <a:ext cx="1479915" cy="2314046"/>
            <a:chOff x="7542946" y="2846501"/>
            <a:chExt cx="1479915" cy="231404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1D2D40C-53BA-47E6-AB9F-9DBC38C5F081}"/>
                </a:ext>
              </a:extLst>
            </p:cNvPr>
            <p:cNvGrpSpPr/>
            <p:nvPr/>
          </p:nvGrpSpPr>
          <p:grpSpPr>
            <a:xfrm>
              <a:off x="7542946" y="2846501"/>
              <a:ext cx="1479915" cy="2314046"/>
              <a:chOff x="7542946" y="2846501"/>
              <a:chExt cx="1479915" cy="231404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6E2FCEE-71DD-47FA-9FC7-B6A543825701}"/>
                  </a:ext>
                </a:extLst>
              </p:cNvPr>
              <p:cNvGrpSpPr/>
              <p:nvPr/>
            </p:nvGrpSpPr>
            <p:grpSpPr>
              <a:xfrm>
                <a:off x="7542946" y="2846501"/>
                <a:ext cx="1479915" cy="2314046"/>
                <a:chOff x="7768094" y="3090977"/>
                <a:chExt cx="1479915" cy="2314046"/>
              </a:xfrm>
              <a:solidFill>
                <a:srgbClr val="002060">
                  <a:alpha val="90000"/>
                </a:srgbClr>
              </a:solidFill>
            </p:grpSpPr>
            <p:sp>
              <p:nvSpPr>
                <p:cNvPr id="50" name="Oval 7">
                  <a:extLst>
                    <a:ext uri="{FF2B5EF4-FFF2-40B4-BE49-F238E27FC236}">
                      <a16:creationId xmlns:a16="http://schemas.microsoft.com/office/drawing/2014/main" id="{CEFE459A-9DC9-4259-BEAC-E7BAF43F1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7622" y="5153023"/>
                  <a:ext cx="252000" cy="252000"/>
                </a:xfrm>
                <a:prstGeom prst="ellipse">
                  <a:avLst/>
                </a:prstGeom>
                <a:solidFill>
                  <a:srgbClr val="3B54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8C9C42A-C8AC-4161-944E-4FAEB8BDECF9}"/>
                    </a:ext>
                  </a:extLst>
                </p:cNvPr>
                <p:cNvGrpSpPr/>
                <p:nvPr/>
              </p:nvGrpSpPr>
              <p:grpSpPr>
                <a:xfrm>
                  <a:off x="7768094" y="3090977"/>
                  <a:ext cx="1479915" cy="1506385"/>
                  <a:chOff x="515625" y="3278166"/>
                  <a:chExt cx="1479915" cy="1506385"/>
                </a:xfrm>
                <a:grpFill/>
              </p:grpSpPr>
              <p:sp>
                <p:nvSpPr>
                  <p:cNvPr id="52" name="눈물 방울 51">
                    <a:extLst>
                      <a:ext uri="{FF2B5EF4-FFF2-40B4-BE49-F238E27FC236}">
                        <a16:creationId xmlns:a16="http://schemas.microsoft.com/office/drawing/2014/main" id="{49A6276D-A414-48B3-B70E-65D75150DF8D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78166"/>
                    <a:ext cx="1479915" cy="1506385"/>
                  </a:xfrm>
                  <a:prstGeom prst="teardrop">
                    <a:avLst/>
                  </a:prstGeom>
                  <a:solidFill>
                    <a:srgbClr val="193670">
                      <a:alpha val="8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40980611-A1BB-40F9-B724-A55AEB8A4A54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9977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6DF078D6-80C5-493F-B48E-9A093FF83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2757" y="3192296"/>
                <a:ext cx="830095" cy="830095"/>
              </a:xfrm>
              <a:prstGeom prst="rect">
                <a:avLst/>
              </a:prstGeom>
            </p:spPr>
          </p:pic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9B9101D-F632-49D0-A151-BBB2C0416F6E}"/>
                </a:ext>
              </a:extLst>
            </p:cNvPr>
            <p:cNvSpPr/>
            <p:nvPr/>
          </p:nvSpPr>
          <p:spPr>
            <a:xfrm>
              <a:off x="7681829" y="3067998"/>
              <a:ext cx="1080000" cy="108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4354CD-40E7-465F-ACA3-E51ADEBC8335}"/>
              </a:ext>
            </a:extLst>
          </p:cNvPr>
          <p:cNvGrpSpPr/>
          <p:nvPr/>
        </p:nvGrpSpPr>
        <p:grpSpPr>
          <a:xfrm>
            <a:off x="9733733" y="2852852"/>
            <a:ext cx="1479915" cy="2296616"/>
            <a:chOff x="9733733" y="2852852"/>
            <a:chExt cx="1479915" cy="22966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A722CDC-D0D1-4648-A033-4D7FB73BE4BD}"/>
                </a:ext>
              </a:extLst>
            </p:cNvPr>
            <p:cNvGrpSpPr/>
            <p:nvPr/>
          </p:nvGrpSpPr>
          <p:grpSpPr>
            <a:xfrm>
              <a:off x="9733733" y="2852852"/>
              <a:ext cx="1479915" cy="2296616"/>
              <a:chOff x="9733733" y="2852852"/>
              <a:chExt cx="1479915" cy="22966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3AF7D6A4-6897-4B87-ADE1-25BA4CEDD9B7}"/>
                  </a:ext>
                </a:extLst>
              </p:cNvPr>
              <p:cNvGrpSpPr/>
              <p:nvPr/>
            </p:nvGrpSpPr>
            <p:grpSpPr>
              <a:xfrm>
                <a:off x="9733733" y="2852852"/>
                <a:ext cx="1479915" cy="2296616"/>
                <a:chOff x="10140133" y="3071927"/>
                <a:chExt cx="1479915" cy="2296616"/>
              </a:xfrm>
              <a:solidFill>
                <a:schemeClr val="bg1">
                  <a:lumMod val="75000"/>
                  <a:alpha val="60000"/>
                </a:schemeClr>
              </a:solidFill>
            </p:grpSpPr>
            <p:sp>
              <p:nvSpPr>
                <p:cNvPr id="46" name="Oval 7">
                  <a:extLst>
                    <a:ext uri="{FF2B5EF4-FFF2-40B4-BE49-F238E27FC236}">
                      <a16:creationId xmlns:a16="http://schemas.microsoft.com/office/drawing/2014/main" id="{030CE729-4857-4757-B844-A40F192C8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71025" y="511654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A76C09A-187B-4F2E-A183-A8ADF1A7B437}"/>
                    </a:ext>
                  </a:extLst>
                </p:cNvPr>
                <p:cNvGrpSpPr/>
                <p:nvPr/>
              </p:nvGrpSpPr>
              <p:grpSpPr>
                <a:xfrm>
                  <a:off x="10140133" y="3071927"/>
                  <a:ext cx="1479915" cy="1506385"/>
                  <a:chOff x="515625" y="3259116"/>
                  <a:chExt cx="1479915" cy="1506385"/>
                </a:xfrm>
                <a:grpFill/>
              </p:grpSpPr>
              <p:sp>
                <p:nvSpPr>
                  <p:cNvPr id="48" name="눈물 방울 47">
                    <a:extLst>
                      <a:ext uri="{FF2B5EF4-FFF2-40B4-BE49-F238E27FC236}">
                        <a16:creationId xmlns:a16="http://schemas.microsoft.com/office/drawing/2014/main" id="{9606AD26-6463-4F39-AE47-C010F07FB18C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515625" y="3259116"/>
                    <a:ext cx="1479915" cy="1506385"/>
                  </a:xfrm>
                  <a:prstGeom prst="teardrop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FD4F2EC-88C1-4F4D-9EF0-D8F53CE0263F}"/>
                      </a:ext>
                    </a:extLst>
                  </p:cNvPr>
                  <p:cNvSpPr/>
                  <p:nvPr/>
                </p:nvSpPr>
                <p:spPr>
                  <a:xfrm>
                    <a:off x="661501" y="3420452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B273998-799F-4611-9199-C1D310B7D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43460">
                <a:off x="10084994" y="3198379"/>
                <a:ext cx="777230" cy="777230"/>
              </a:xfrm>
              <a:prstGeom prst="rect">
                <a:avLst/>
              </a:prstGeom>
            </p:spPr>
          </p:pic>
        </p:grp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C20994D2-A5D0-4C2D-A9F3-3B39CAD0B138}"/>
                </a:ext>
              </a:extLst>
            </p:cNvPr>
            <p:cNvSpPr/>
            <p:nvPr/>
          </p:nvSpPr>
          <p:spPr>
            <a:xfrm>
              <a:off x="9984613" y="3056568"/>
              <a:ext cx="1080000" cy="10800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E5CE10-96D4-4528-95D6-430C158B8FE2}"/>
              </a:ext>
            </a:extLst>
          </p:cNvPr>
          <p:cNvGrpSpPr/>
          <p:nvPr/>
        </p:nvGrpSpPr>
        <p:grpSpPr>
          <a:xfrm>
            <a:off x="0" y="2347570"/>
            <a:ext cx="2802485" cy="4330836"/>
            <a:chOff x="0" y="2335875"/>
            <a:chExt cx="2802485" cy="43308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CA9511D-9467-4770-83A1-6C88688033A9}"/>
                </a:ext>
              </a:extLst>
            </p:cNvPr>
            <p:cNvSpPr/>
            <p:nvPr/>
          </p:nvSpPr>
          <p:spPr>
            <a:xfrm>
              <a:off x="0" y="2335875"/>
              <a:ext cx="2802485" cy="244935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B0EA63D-2868-409C-9F16-56D1464E9286}"/>
                </a:ext>
              </a:extLst>
            </p:cNvPr>
            <p:cNvSpPr/>
            <p:nvPr/>
          </p:nvSpPr>
          <p:spPr>
            <a:xfrm>
              <a:off x="0" y="5215774"/>
              <a:ext cx="2802485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0A8DF59-5545-44AE-9929-5C03B9DCA4F3}"/>
                </a:ext>
              </a:extLst>
            </p:cNvPr>
            <p:cNvSpPr/>
            <p:nvPr/>
          </p:nvSpPr>
          <p:spPr>
            <a:xfrm>
              <a:off x="1565628" y="4864114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A658707-15A0-4FCB-A523-EEAE4F54038D}"/>
              </a:ext>
            </a:extLst>
          </p:cNvPr>
          <p:cNvGrpSpPr/>
          <p:nvPr/>
        </p:nvGrpSpPr>
        <p:grpSpPr>
          <a:xfrm>
            <a:off x="4956700" y="2347570"/>
            <a:ext cx="7006702" cy="4366643"/>
            <a:chOff x="4948232" y="2335875"/>
            <a:chExt cx="7006702" cy="436664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342ECD0-CD69-4EF1-BD54-4A330D4A53A5}"/>
                </a:ext>
              </a:extLst>
            </p:cNvPr>
            <p:cNvSpPr/>
            <p:nvPr/>
          </p:nvSpPr>
          <p:spPr>
            <a:xfrm>
              <a:off x="4948232" y="2335875"/>
              <a:ext cx="7006701" cy="24493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7064230-98A5-4872-8D6B-6DD878FDE519}"/>
                </a:ext>
              </a:extLst>
            </p:cNvPr>
            <p:cNvSpPr/>
            <p:nvPr/>
          </p:nvSpPr>
          <p:spPr>
            <a:xfrm>
              <a:off x="5101702" y="5251581"/>
              <a:ext cx="6853232" cy="145093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282FB55-CD53-4F5E-B5FF-14F8A6A87F4A}"/>
                </a:ext>
              </a:extLst>
            </p:cNvPr>
            <p:cNvSpPr/>
            <p:nvPr/>
          </p:nvSpPr>
          <p:spPr>
            <a:xfrm>
              <a:off x="5962186" y="4864114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818A13B-6779-4CA0-9519-33F20C52946C}"/>
                </a:ext>
              </a:extLst>
            </p:cNvPr>
            <p:cNvSpPr/>
            <p:nvPr/>
          </p:nvSpPr>
          <p:spPr>
            <a:xfrm>
              <a:off x="8146649" y="4879468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9F55DF7-1CA9-4980-8DF8-96BF8E779E83}"/>
                </a:ext>
              </a:extLst>
            </p:cNvPr>
            <p:cNvSpPr/>
            <p:nvPr/>
          </p:nvSpPr>
          <p:spPr>
            <a:xfrm>
              <a:off x="10324220" y="4871070"/>
              <a:ext cx="288000" cy="288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32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4908</Words>
  <Application>Microsoft Office PowerPoint</Application>
  <PresentationFormat>와이드스크린</PresentationFormat>
  <Paragraphs>1241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9" baseType="lpstr">
      <vt:lpstr>Arial Regular</vt:lpstr>
      <vt:lpstr>Helvetica Neue</vt:lpstr>
      <vt:lpstr>HY견명조</vt:lpstr>
      <vt:lpstr>Pretendard Black</vt:lpstr>
      <vt:lpstr>Pretendard ExtraBold</vt:lpstr>
      <vt:lpstr>Pretendard ExtraLight</vt:lpstr>
      <vt:lpstr>Pretendard Light</vt:lpstr>
      <vt:lpstr>Pretendard Medium</vt:lpstr>
      <vt:lpstr>Ubuntu</vt:lpstr>
      <vt:lpstr>Yu Gothic UI</vt:lpstr>
      <vt:lpstr>나눔스퀘어</vt:lpstr>
      <vt:lpstr>나눔스퀘어 Bold</vt:lpstr>
      <vt:lpstr>나눔스퀘어 ExtraBold</vt:lpstr>
      <vt:lpstr>나눔스퀘어 Light</vt:lpstr>
      <vt:lpstr>나눔스퀘어_ac ExtraBold</vt:lpstr>
      <vt:lpstr>나눔스퀘어OTF Bold</vt:lpstr>
      <vt:lpstr>나눔스퀘어OTF ExtraBold</vt:lpstr>
      <vt:lpstr>나눔스퀘어OTF Light</vt:lpstr>
      <vt:lpstr>나눔스퀘어OTF_ac</vt:lpstr>
      <vt:lpstr>나눔스퀘어OTF_ac ExtraBold</vt:lpstr>
      <vt:lpstr>맑은 고딕</vt:lpstr>
      <vt:lpstr>바탕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</dc:creator>
  <cp:lastModifiedBy>Jin</cp:lastModifiedBy>
  <cp:revision>553</cp:revision>
  <dcterms:created xsi:type="dcterms:W3CDTF">2022-09-30T01:13:39Z</dcterms:created>
  <dcterms:modified xsi:type="dcterms:W3CDTF">2022-10-11T07:51:17Z</dcterms:modified>
</cp:coreProperties>
</file>